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Lst>
  <p:sldSz cy="5143500" cx="9144000"/>
  <p:notesSz cx="6858000" cy="9144000"/>
  <p:embeddedFontLst>
    <p:embeddedFont>
      <p:font typeface="Roboto"/>
      <p:regular r:id="rId84"/>
      <p:bold r:id="rId85"/>
      <p:italic r:id="rId86"/>
      <p:boldItalic r:id="rId87"/>
    </p:embeddedFont>
    <p:embeddedFont>
      <p:font typeface="Titillium Web"/>
      <p:regular r:id="rId88"/>
      <p:bold r:id="rId89"/>
      <p:italic r:id="rId90"/>
      <p:boldItalic r:id="rId91"/>
    </p:embeddedFont>
    <p:embeddedFont>
      <p:font typeface="Titillium Web Light"/>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Roboto-regular.fntdata"/><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font" Target="fonts/Roboto-italic.fntdata"/><Relationship Id="rId41" Type="http://schemas.openxmlformats.org/officeDocument/2006/relationships/slide" Target="slides/slide37.xml"/><Relationship Id="rId85" Type="http://schemas.openxmlformats.org/officeDocument/2006/relationships/font" Target="fonts/Roboto-bold.fntdata"/><Relationship Id="rId44" Type="http://schemas.openxmlformats.org/officeDocument/2006/relationships/slide" Target="slides/slide40.xml"/><Relationship Id="rId88" Type="http://schemas.openxmlformats.org/officeDocument/2006/relationships/font" Target="fonts/TitilliumWeb-regular.fntdata"/><Relationship Id="rId43" Type="http://schemas.openxmlformats.org/officeDocument/2006/relationships/slide" Target="slides/slide39.xml"/><Relationship Id="rId87" Type="http://schemas.openxmlformats.org/officeDocument/2006/relationships/font" Target="fonts/Roboto-bold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TitilliumWeb-bold.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TitilliumWebLight-boldItalic.fntdata"/><Relationship Id="rId50" Type="http://schemas.openxmlformats.org/officeDocument/2006/relationships/slide" Target="slides/slide46.xml"/><Relationship Id="rId94" Type="http://schemas.openxmlformats.org/officeDocument/2006/relationships/font" Target="fonts/TitilliumWebLight-italic.fntdata"/><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TitilliumWeb-boldItalic.fntdata"/><Relationship Id="rId90" Type="http://schemas.openxmlformats.org/officeDocument/2006/relationships/font" Target="fonts/TitilliumWeb-italic.fntdata"/><Relationship Id="rId93" Type="http://schemas.openxmlformats.org/officeDocument/2006/relationships/font" Target="fonts/TitilliumWebLight-bold.fntdata"/><Relationship Id="rId92" Type="http://schemas.openxmlformats.org/officeDocument/2006/relationships/font" Target="fonts/TitilliumWebLight-regular.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wapi.co/api/people/1/"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6d06ad867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6d06ad86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is used by quite a few companies such as GitHub, Facebook, Coursera, Shopify, Wordpress and Twitter so it is quite established and adopted and not a flaky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Overfetching with GraphQL - </a:t>
            </a:r>
            <a:endParaRPr/>
          </a:p>
          <a:p>
            <a:pPr indent="0" lvl="0" marL="0" rtl="0" algn="l">
              <a:spcBef>
                <a:spcPts val="0"/>
              </a:spcBef>
              <a:spcAft>
                <a:spcPts val="0"/>
              </a:spcAft>
              <a:buNone/>
            </a:pPr>
            <a:r>
              <a:rPr lang="en"/>
              <a:t>There is no overfetching in GraphQL. A mobile client usually overfetches data when there is an identical API as the web client with a RESTful API. With GraphQL, the mobile client can choose a different set of fields, so it can fetch only the information needed for what’s onscreen.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GraphQL is language and framework independent - GraphQL is not just exciting for React developers, though. While Facebook showcased GraphQL on a client-side application with React, it is decoupled from any frontend or backend solution.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6d06ad867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6d06ad86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A </a:t>
            </a:r>
            <a:r>
              <a:rPr lang="en" sz="1400">
                <a:solidFill>
                  <a:srgbClr val="333333"/>
                </a:solidFill>
                <a:highlight>
                  <a:srgbClr val="FFFFFF"/>
                </a:highlight>
                <a:latin typeface="Courier New"/>
                <a:ea typeface="Courier New"/>
                <a:cs typeface="Courier New"/>
                <a:sym typeface="Courier New"/>
              </a:rPr>
              <a:t>Query</a:t>
            </a:r>
            <a:r>
              <a:rPr lang="en" sz="1400">
                <a:solidFill>
                  <a:srgbClr val="333333"/>
                </a:solidFill>
                <a:highlight>
                  <a:srgbClr val="FFFFFF"/>
                </a:highlight>
                <a:latin typeface="Times New Roman"/>
                <a:ea typeface="Times New Roman"/>
                <a:cs typeface="Times New Roman"/>
                <a:sym typeface="Times New Roman"/>
              </a:rPr>
              <a:t> is a GraphQL type. We call it a </a:t>
            </a:r>
            <a:r>
              <a:rPr i="1" lang="en" sz="1400">
                <a:solidFill>
                  <a:srgbClr val="333333"/>
                </a:solidFill>
                <a:highlight>
                  <a:srgbClr val="FFFFFF"/>
                </a:highlight>
                <a:latin typeface="Times New Roman"/>
                <a:ea typeface="Times New Roman"/>
                <a:cs typeface="Times New Roman"/>
                <a:sym typeface="Times New Roman"/>
              </a:rPr>
              <a:t>root type</a:t>
            </a:r>
            <a:r>
              <a:rPr lang="en" sz="1400">
                <a:solidFill>
                  <a:srgbClr val="333333"/>
                </a:solidFill>
                <a:highlight>
                  <a:srgbClr val="FFFFFF"/>
                </a:highlight>
                <a:latin typeface="Times New Roman"/>
                <a:ea typeface="Times New Roman"/>
                <a:cs typeface="Times New Roman"/>
                <a:sym typeface="Times New Roman"/>
              </a:rPr>
              <a:t> because it’s a type that maps to an operation, and operations represent the roots of our query document. The fields that are available to </a:t>
            </a:r>
            <a:r>
              <a:rPr lang="en" sz="1400">
                <a:solidFill>
                  <a:srgbClr val="333333"/>
                </a:solidFill>
                <a:highlight>
                  <a:srgbClr val="FFFFFF"/>
                </a:highlight>
                <a:latin typeface="Courier New"/>
                <a:ea typeface="Courier New"/>
                <a:cs typeface="Courier New"/>
                <a:sym typeface="Courier New"/>
              </a:rPr>
              <a:t>query</a:t>
            </a:r>
            <a:r>
              <a:rPr lang="en" sz="1400">
                <a:solidFill>
                  <a:srgbClr val="333333"/>
                </a:solidFill>
                <a:highlight>
                  <a:srgbClr val="FFFFFF"/>
                </a:highlight>
                <a:latin typeface="Times New Roman"/>
                <a:ea typeface="Times New Roman"/>
                <a:cs typeface="Times New Roman"/>
                <a:sym typeface="Times New Roman"/>
              </a:rPr>
              <a:t> in a GraphQL API have been defined in that API’s schema. The documentation will tell us what fields are available to select on the </a:t>
            </a:r>
            <a:r>
              <a:rPr lang="en" sz="1400">
                <a:solidFill>
                  <a:srgbClr val="333333"/>
                </a:solidFill>
                <a:highlight>
                  <a:srgbClr val="FFFFFF"/>
                </a:highlight>
                <a:latin typeface="Courier New"/>
                <a:ea typeface="Courier New"/>
                <a:cs typeface="Courier New"/>
                <a:sym typeface="Courier New"/>
              </a:rPr>
              <a:t>Query</a:t>
            </a:r>
            <a:r>
              <a:rPr lang="en" sz="1400">
                <a:solidFill>
                  <a:srgbClr val="333333"/>
                </a:solidFill>
                <a:highlight>
                  <a:srgbClr val="FFFFFF"/>
                </a:highlight>
                <a:latin typeface="Times New Roman"/>
                <a:ea typeface="Times New Roman"/>
                <a:cs typeface="Times New Roman"/>
                <a:sym typeface="Times New Roman"/>
              </a:rPr>
              <a:t>type.</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When we write queries, we are selecting the fields that we need by encapsulating them in curly brackets. These blocks are referred to as </a:t>
            </a:r>
            <a:r>
              <a:rPr i="1" lang="en" sz="1400">
                <a:solidFill>
                  <a:srgbClr val="333333"/>
                </a:solidFill>
                <a:highlight>
                  <a:srgbClr val="FFFFFF"/>
                </a:highlight>
                <a:latin typeface="Times New Roman"/>
                <a:ea typeface="Times New Roman"/>
                <a:cs typeface="Times New Roman"/>
                <a:sym typeface="Times New Roman"/>
              </a:rPr>
              <a:t>selection sets</a:t>
            </a:r>
            <a:r>
              <a:rPr lang="en" sz="1400">
                <a:solidFill>
                  <a:srgbClr val="333333"/>
                </a:solidFill>
                <a:highlight>
                  <a:srgbClr val="FFFFFF"/>
                </a:highlight>
                <a:latin typeface="Times New Roman"/>
                <a:ea typeface="Times New Roman"/>
                <a:cs typeface="Times New Roman"/>
                <a:sym typeface="Times New Roman"/>
              </a:rPr>
              <a:t>.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You can nest selection sets within one another.</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6d06ad867_0_1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6d06ad86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super simple query against the GraphQL API using GraphiQL, we are authenticated and fetching our user’s login and location.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6d06ad867_0_2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6d06ad86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A way to filter the results of a GraphQL query is to pass in </a:t>
            </a:r>
            <a:r>
              <a:rPr i="1" lang="en" sz="1400">
                <a:solidFill>
                  <a:srgbClr val="333333"/>
                </a:solidFill>
                <a:highlight>
                  <a:srgbClr val="FFFFFF"/>
                </a:highlight>
                <a:latin typeface="Times New Roman"/>
                <a:ea typeface="Times New Roman"/>
                <a:cs typeface="Times New Roman"/>
                <a:sym typeface="Times New Roman"/>
              </a:rPr>
              <a:t>query arguments</a:t>
            </a:r>
            <a:r>
              <a:rPr lang="en" sz="1400">
                <a:solidFill>
                  <a:srgbClr val="333333"/>
                </a:solidFill>
                <a:highlight>
                  <a:srgbClr val="FFFFFF"/>
                </a:highlight>
                <a:latin typeface="Times New Roman"/>
                <a:ea typeface="Times New Roman"/>
                <a:cs typeface="Times New Roman"/>
                <a:sym typeface="Times New Roman"/>
              </a:rPr>
              <a:t>. Arguments are a key–value pair (or pairs) associated with a query field.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Similar to how with REST we have query parameters. </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6d06ad867_0_3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6d06ad867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50">
                <a:solidFill>
                  <a:srgbClr val="202020"/>
                </a:solidFill>
                <a:highlight>
                  <a:srgbClr val="FFFFFF"/>
                </a:highlight>
              </a:rPr>
              <a:t>GraphQL is a query language for your API, and a server-side runtime for executing queries by using a type system you define for your data.</a:t>
            </a:r>
            <a:endParaRPr sz="2250">
              <a:solidFill>
                <a:srgbClr val="202020"/>
              </a:solidFill>
              <a:highlight>
                <a:srgbClr val="FFFFFF"/>
              </a:highlight>
            </a:endParaRPr>
          </a:p>
          <a:p>
            <a:pPr indent="0" lvl="0" marL="0" rtl="0" algn="l">
              <a:spcBef>
                <a:spcPts val="0"/>
              </a:spcBef>
              <a:spcAft>
                <a:spcPts val="0"/>
              </a:spcAft>
              <a:buNone/>
            </a:pPr>
            <a:r>
              <a:t/>
            </a:r>
            <a:endParaRPr sz="2250">
              <a:solidFill>
                <a:srgbClr val="202020"/>
              </a:solidFill>
              <a:highlight>
                <a:srgbClr val="FFFFFF"/>
              </a:highlight>
            </a:endParaRPr>
          </a:p>
          <a:p>
            <a:pPr indent="0" lvl="0" marL="0" rtl="0" algn="l">
              <a:spcBef>
                <a:spcPts val="0"/>
              </a:spcBef>
              <a:spcAft>
                <a:spcPts val="0"/>
              </a:spcAft>
              <a:buNone/>
            </a:pPr>
            <a:r>
              <a:rPr lang="en" sz="2250">
                <a:solidFill>
                  <a:srgbClr val="202020"/>
                </a:solidFill>
                <a:highlight>
                  <a:srgbClr val="FFFFFF"/>
                </a:highlight>
              </a:rPr>
              <a:t>GraphQL isn't tied to any specific database or storage engine and is instead backed by your existing code and data.</a:t>
            </a:r>
            <a:endParaRPr sz="2250">
              <a:solidFill>
                <a:srgbClr val="202020"/>
              </a:solidFill>
              <a:highlight>
                <a:srgbClr val="FFFFFF"/>
              </a:highlight>
            </a:endParaRPr>
          </a:p>
          <a:p>
            <a:pPr indent="0" lvl="0" marL="0" rtl="0" algn="l">
              <a:spcBef>
                <a:spcPts val="0"/>
              </a:spcBef>
              <a:spcAft>
                <a:spcPts val="0"/>
              </a:spcAft>
              <a:buNone/>
            </a:pPr>
            <a:r>
              <a:t/>
            </a:r>
            <a:endParaRPr sz="2250">
              <a:solidFill>
                <a:srgbClr val="202020"/>
              </a:solidFill>
              <a:highlight>
                <a:srgbClr val="FFFFFF"/>
              </a:highlight>
            </a:endParaRPr>
          </a:p>
          <a:p>
            <a:pPr indent="0" lvl="0" marL="0" rtl="0" algn="l">
              <a:spcBef>
                <a:spcPts val="0"/>
              </a:spcBef>
              <a:spcAft>
                <a:spcPts val="0"/>
              </a:spcAft>
              <a:buNone/>
            </a:pPr>
            <a:r>
              <a:rPr lang="en" sz="2250">
                <a:solidFill>
                  <a:srgbClr val="202020"/>
                </a:solidFill>
                <a:highlight>
                  <a:srgbClr val="FFFFFF"/>
                </a:highlight>
              </a:rPr>
              <a:t>More on that later</a:t>
            </a:r>
            <a:endParaRPr sz="2250">
              <a:solidFill>
                <a:srgbClr val="202020"/>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6d06ad867_0_3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6d06ad867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1429"/>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 graph is a data structure that is defined by two components :</a:t>
            </a:r>
            <a:endParaRPr sz="1200">
              <a:solidFill>
                <a:schemeClr val="dk1"/>
              </a:solidFill>
              <a:latin typeface="Roboto"/>
              <a:ea typeface="Roboto"/>
              <a:cs typeface="Roboto"/>
              <a:sym typeface="Roboto"/>
            </a:endParaRPr>
          </a:p>
          <a:p>
            <a:pPr indent="-304800" lvl="0" marL="800100" rtl="0" algn="l">
              <a:lnSpc>
                <a:spcPct val="158000"/>
              </a:lnSpc>
              <a:spcBef>
                <a:spcPts val="8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A </a:t>
            </a:r>
            <a:r>
              <a:rPr b="1" lang="en" sz="1200">
                <a:solidFill>
                  <a:schemeClr val="dk1"/>
                </a:solidFill>
                <a:latin typeface="Roboto"/>
                <a:ea typeface="Roboto"/>
                <a:cs typeface="Roboto"/>
                <a:sym typeface="Roboto"/>
              </a:rPr>
              <a:t>node</a:t>
            </a:r>
            <a:r>
              <a:rPr lang="en" sz="1200">
                <a:solidFill>
                  <a:schemeClr val="dk1"/>
                </a:solidFill>
                <a:latin typeface="Roboto"/>
                <a:ea typeface="Roboto"/>
                <a:cs typeface="Roboto"/>
                <a:sym typeface="Roboto"/>
              </a:rPr>
              <a:t> or a vertex.</a:t>
            </a:r>
            <a:endParaRPr sz="1200">
              <a:solidFill>
                <a:schemeClr val="dk1"/>
              </a:solidFill>
              <a:latin typeface="Roboto"/>
              <a:ea typeface="Roboto"/>
              <a:cs typeface="Roboto"/>
              <a:sym typeface="Roboto"/>
            </a:endParaRPr>
          </a:p>
          <a:p>
            <a:pPr indent="-304800" lvl="0" marL="800100" rtl="0" algn="l">
              <a:lnSpc>
                <a:spcPct val="158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An edge E or </a:t>
            </a:r>
            <a:r>
              <a:rPr b="1" lang="en" sz="1200">
                <a:solidFill>
                  <a:schemeClr val="dk1"/>
                </a:solidFill>
                <a:latin typeface="Roboto"/>
                <a:ea typeface="Roboto"/>
                <a:cs typeface="Roboto"/>
                <a:sym typeface="Roboto"/>
              </a:rPr>
              <a:t>ordered pair is a connection between two nodes u,v</a:t>
            </a:r>
            <a:r>
              <a:rPr lang="en" sz="1200">
                <a:solidFill>
                  <a:schemeClr val="dk1"/>
                </a:solidFill>
                <a:latin typeface="Roboto"/>
                <a:ea typeface="Roboto"/>
                <a:cs typeface="Roboto"/>
                <a:sym typeface="Roboto"/>
              </a:rPr>
              <a:t> that is identified by unique pair(u,v).</a:t>
            </a:r>
            <a:endParaRPr sz="1200">
              <a:solidFill>
                <a:schemeClr val="dk1"/>
              </a:solidFill>
              <a:latin typeface="Roboto"/>
              <a:ea typeface="Roboto"/>
              <a:cs typeface="Roboto"/>
              <a:sym typeface="Roboto"/>
            </a:endParaRPr>
          </a:p>
          <a:p>
            <a:pPr indent="0" lvl="0" marL="0" rtl="0" algn="l">
              <a:spcBef>
                <a:spcPts val="360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6d06ad867_0_3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6d06ad86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To the left we can see what I meant, note that we have a connected graph with nodes and then the connections between the nodes are edges.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There are also two types of graphs namely directed and undirected. A directed graph is when every node connects to one another and you can traverse from one point of the node to another. </a:t>
            </a:r>
            <a:br>
              <a:rPr lang="en" sz="1400">
                <a:solidFill>
                  <a:srgbClr val="333333"/>
                </a:solidFill>
                <a:highlight>
                  <a:srgbClr val="FFFFFF"/>
                </a:highlight>
                <a:latin typeface="Times New Roman"/>
                <a:ea typeface="Times New Roman"/>
                <a:cs typeface="Times New Roman"/>
                <a:sym typeface="Times New Roman"/>
              </a:rPr>
            </a:br>
            <a:br>
              <a:rPr lang="en" sz="1400">
                <a:solidFill>
                  <a:srgbClr val="333333"/>
                </a:solidFill>
                <a:highlight>
                  <a:srgbClr val="FFFFFF"/>
                </a:highlight>
                <a:latin typeface="Times New Roman"/>
                <a:ea typeface="Times New Roman"/>
                <a:cs typeface="Times New Roman"/>
                <a:sym typeface="Times New Roman"/>
              </a:rPr>
            </a:br>
            <a:r>
              <a:rPr lang="en" sz="1400">
                <a:solidFill>
                  <a:srgbClr val="333333"/>
                </a:solidFill>
                <a:highlight>
                  <a:srgbClr val="FFFFFF"/>
                </a:highlight>
                <a:latin typeface="Times New Roman"/>
                <a:ea typeface="Times New Roman"/>
                <a:cs typeface="Times New Roman"/>
                <a:sym typeface="Times New Roman"/>
              </a:rPr>
              <a:t>An undirected graph is when you cannot traverse from one point of the node to another and every element is not connected.</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6d06ad867_0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6d06ad86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That was boring but important. When we design data in GraphQL, it is important to model our data as a way we would model graphs. We are ultimately modelling our business logic. So for example, imagine if the above was a graph of a user on facebook. Note how the data of the user such as who their friends are, what they watch, what they listen to etc… translates into an undirected graph. </a:t>
            </a:r>
            <a:br>
              <a:rPr lang="en" sz="1400">
                <a:solidFill>
                  <a:srgbClr val="333333"/>
                </a:solidFill>
                <a:highlight>
                  <a:srgbClr val="FFFFFF"/>
                </a:highlight>
                <a:latin typeface="Times New Roman"/>
                <a:ea typeface="Times New Roman"/>
                <a:cs typeface="Times New Roman"/>
                <a:sym typeface="Times New Roman"/>
              </a:rPr>
            </a:br>
            <a:br>
              <a:rPr lang="en" sz="1400">
                <a:solidFill>
                  <a:srgbClr val="333333"/>
                </a:solidFill>
                <a:highlight>
                  <a:srgbClr val="FFFFFF"/>
                </a:highlight>
                <a:latin typeface="Times New Roman"/>
                <a:ea typeface="Times New Roman"/>
                <a:cs typeface="Times New Roman"/>
                <a:sym typeface="Times New Roman"/>
              </a:rPr>
            </a:br>
            <a:r>
              <a:rPr lang="en" sz="1400">
                <a:solidFill>
                  <a:srgbClr val="333333"/>
                </a:solidFill>
                <a:highlight>
                  <a:srgbClr val="FFFFFF"/>
                </a:highlight>
                <a:latin typeface="Times New Roman"/>
                <a:ea typeface="Times New Roman"/>
                <a:cs typeface="Times New Roman"/>
                <a:sym typeface="Times New Roman"/>
              </a:rPr>
              <a:t>This is one of the larger reasons why Facebook uses GraphQL as their data lends itself very well to querying using a graph data structure.</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6d06ad867_0_2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6d06ad86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now let’s look at GraphQL’s type system and schema.</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6d06ad867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6d06ad86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GraphQL is going to change your design process. Instead of looking at your APIs as a collection of REST endpoints, you are going to begin looking at your APIs as collections of types. Before breaking ground on your new API, you need to think about, talk about, and formally define the data types that your API will expose. This collection of types is called a </a:t>
            </a:r>
            <a:r>
              <a:rPr i="1" lang="en" sz="1400">
                <a:solidFill>
                  <a:srgbClr val="333333"/>
                </a:solidFill>
                <a:highlight>
                  <a:srgbClr val="FFFFFF"/>
                </a:highlight>
                <a:latin typeface="Times New Roman"/>
                <a:ea typeface="Times New Roman"/>
                <a:cs typeface="Times New Roman"/>
                <a:sym typeface="Times New Roman"/>
              </a:rPr>
              <a:t>schema</a:t>
            </a:r>
            <a:r>
              <a:rPr lang="en" sz="1400">
                <a:solidFill>
                  <a:srgbClr val="333333"/>
                </a:solidFill>
                <a:highlight>
                  <a:srgbClr val="FFFFFF"/>
                </a:highlight>
                <a:latin typeface="Times New Roman"/>
                <a:ea typeface="Times New Roman"/>
                <a:cs typeface="Times New Roman"/>
                <a:sym typeface="Times New Roman"/>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6d06ad867_0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6d06ad86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look at a podcast application called GraphPod.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going to design two main types station and podcast.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schema types have the .graphql extension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first learn about types.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6d06ad867_0_4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6d06ad867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has support for five main scalar types namely: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Int</a:t>
            </a:r>
            <a:endParaRPr/>
          </a:p>
          <a:p>
            <a:pPr indent="-317500" lvl="0" marL="457200" rtl="0" algn="l">
              <a:spcBef>
                <a:spcPts val="0"/>
              </a:spcBef>
              <a:spcAft>
                <a:spcPts val="0"/>
              </a:spcAft>
              <a:buSzPts val="1400"/>
              <a:buChar char="-"/>
            </a:pPr>
            <a:r>
              <a:rPr lang="en"/>
              <a:t>Float</a:t>
            </a:r>
            <a:endParaRPr/>
          </a:p>
          <a:p>
            <a:pPr indent="-317500" lvl="0" marL="457200" rtl="0" algn="l">
              <a:spcBef>
                <a:spcPts val="0"/>
              </a:spcBef>
              <a:spcAft>
                <a:spcPts val="0"/>
              </a:spcAft>
              <a:buSzPts val="1400"/>
              <a:buChar char="-"/>
            </a:pPr>
            <a:r>
              <a:rPr lang="en"/>
              <a:t>String</a:t>
            </a:r>
            <a:endParaRPr/>
          </a:p>
          <a:p>
            <a:pPr indent="-317500" lvl="0" marL="457200" rtl="0" algn="l">
              <a:spcBef>
                <a:spcPts val="0"/>
              </a:spcBef>
              <a:spcAft>
                <a:spcPts val="0"/>
              </a:spcAft>
              <a:buSzPts val="1400"/>
              <a:buChar char="-"/>
            </a:pPr>
            <a:r>
              <a:rPr lang="en"/>
              <a:t>Boolean</a:t>
            </a:r>
            <a:endParaRPr/>
          </a:p>
          <a:p>
            <a:pPr indent="-317500" lvl="0" marL="457200" rtl="0" algn="l">
              <a:spcBef>
                <a:spcPts val="0"/>
              </a:spcBef>
              <a:spcAft>
                <a:spcPts val="0"/>
              </a:spcAft>
              <a:buSzPts val="1400"/>
              <a:buChar char="-"/>
            </a:pPr>
            <a:r>
              <a:rPr lang="en"/>
              <a:t>ID</a:t>
            </a:r>
            <a:endParaRPr/>
          </a:p>
          <a:p>
            <a:pPr indent="0" lvl="0" marL="0" rtl="0" algn="l">
              <a:spcBef>
                <a:spcPts val="0"/>
              </a:spcBef>
              <a:spcAft>
                <a:spcPts val="0"/>
              </a:spcAft>
              <a:buNone/>
            </a:pPr>
            <a:r>
              <a:rPr lang="en"/>
              <a:t>The exclamation mark represents a required type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6d06ad867_0_4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6d06ad867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core unit of a GraphQL schema is the type. A type represents a custom object and these objects describe your application’s features. Above we have a simple type definition of a Hero with a name of type string and age of scalar int and they are both required fields.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6d06ad867_0_4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6d06ad867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important part is queries and mutations, we have already seen what a query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two types that are special to GraphQL.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Query defines that we are going to do a query and fetch data. Think of it as a GET request.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mutation defines that we are going to be updating the data. Think of it as doing a POST/PUT/DELETE request.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6d06ad867_0_4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6d06ad867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the above diagram, this is normally how we would do a query. We will do a GET request to a posts and retrieve all posts by a user.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6d06ad867_0_4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6d06ad867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GRAPHQL, ALL queries are POST. So we do a post request to the /graphql/ endpoint and then teh query above gets processed by the server and we get the data below out.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6d06ad867_0_1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6d06ad86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GraphQL mutation.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6d06ad867_0_4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6d06ad867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define enums using the enum type. An enum is simply an enumerated type like in Java or other programming languages.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6d06ad867_0_4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6d06ad867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list isn’t a scalar but we can use it to store an array of object types or scalars. See below.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first start off with what GraphQL is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6d06ad867_0_4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6d06ad867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interface is an abstract type that includes a certain set of fields that a type must implement if it implements the interface.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 to how interfaces work in Java, PHP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Interfaces are useful when you are returning objects of different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Interfaces force validation and common design among data types.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6d06ad867_0_4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6d06ad867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interface of Weapon which is then implemented by an Axe class.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6d06ad867_0_4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6d06ad86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union is similar to a interface except that they don’t force the interfaces to define common data types. </a:t>
            </a:r>
            <a:br>
              <a:rPr lang="en"/>
            </a:br>
            <a:br>
              <a:rPr lang="en"/>
            </a:br>
            <a:r>
              <a:rPr lang="en"/>
              <a:t>A union means that it can be one of either.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say we have a union for UsedWeapon. Meaning the UsedWeapon could be either a Weapon or an Axe DataType.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can do a query and return different results based upon what the UsedWeapon is. Typename automatically resolves to the Union.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6d06ad867_0_4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6d06ad867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now let’s look at designing our first schema.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6d06ad867_0_2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6d06ad86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Between the curly brackets, we defined the podcast fields.  We are using scalar types to define the requires fields and the exclamation point defines that all these fields are required as they are non-nullable.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6d06ad867_0_3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6d06ad86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defined a user type. We however are leveraging Django’s user model so we do have more fields available to us, this is just an example.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6d06ad867_0_2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6d06ad86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Between the curly brackets, we defined the station fields.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6d06ad867_0_3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6d06ad86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Between the curly brackets, we defined the favourite fields.  We will see how we use these types soon!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6d06ad867_0_5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6d06ad867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let’s look at building our GraphQL API.</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6d06ad867_0_5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6d06ad86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look at a podcast application called GraphPod.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going to design two main types station and podcast.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core unit of a graphql schema is the type. A type represents a custom object and these objects describe your applications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50">
                <a:solidFill>
                  <a:srgbClr val="202020"/>
                </a:solidFill>
                <a:highlight>
                  <a:srgbClr val="FFFFFF"/>
                </a:highlight>
              </a:rPr>
              <a:t>GraphQL is a query language for your API, and a server-side runtime for executing queries by using a type system you define for your data.</a:t>
            </a:r>
            <a:endParaRPr sz="2250">
              <a:solidFill>
                <a:srgbClr val="202020"/>
              </a:solidFill>
              <a:highlight>
                <a:srgbClr val="FFFFFF"/>
              </a:highlight>
            </a:endParaRPr>
          </a:p>
          <a:p>
            <a:pPr indent="0" lvl="0" marL="0" rtl="0" algn="l">
              <a:spcBef>
                <a:spcPts val="0"/>
              </a:spcBef>
              <a:spcAft>
                <a:spcPts val="0"/>
              </a:spcAft>
              <a:buClr>
                <a:schemeClr val="dk1"/>
              </a:buClr>
              <a:buSzPts val="1100"/>
              <a:buFont typeface="Arial"/>
              <a:buNone/>
            </a:pPr>
            <a:r>
              <a:t/>
            </a:r>
            <a:endParaRPr sz="2250">
              <a:solidFill>
                <a:srgbClr val="202020"/>
              </a:solidFill>
              <a:highlight>
                <a:srgbClr val="FFFFFF"/>
              </a:highlight>
            </a:endParaRPr>
          </a:p>
          <a:p>
            <a:pPr indent="0" lvl="0" marL="0" rtl="0" algn="l">
              <a:spcBef>
                <a:spcPts val="0"/>
              </a:spcBef>
              <a:spcAft>
                <a:spcPts val="0"/>
              </a:spcAft>
              <a:buNone/>
            </a:pPr>
            <a:r>
              <a:rPr lang="en" sz="2250">
                <a:solidFill>
                  <a:srgbClr val="202020"/>
                </a:solidFill>
                <a:highlight>
                  <a:srgbClr val="FFFFFF"/>
                </a:highlight>
              </a:rPr>
              <a:t>GraphQL isn't tied to any specific database or storage engine and is instead backed by your existing code and data.</a:t>
            </a:r>
            <a:endParaRPr sz="2250">
              <a:solidFill>
                <a:srgbClr val="202020"/>
              </a:solidFill>
              <a:highlight>
                <a:srgbClr val="FFFFFF"/>
              </a:highlight>
            </a:endParaRPr>
          </a:p>
          <a:p>
            <a:pPr indent="0" lvl="0" marL="0" rtl="0" algn="l">
              <a:spcBef>
                <a:spcPts val="0"/>
              </a:spcBef>
              <a:spcAft>
                <a:spcPts val="0"/>
              </a:spcAft>
              <a:buNone/>
            </a:pPr>
            <a:r>
              <a:t/>
            </a:r>
            <a:endParaRPr sz="2250">
              <a:solidFill>
                <a:srgbClr val="202020"/>
              </a:solidFill>
              <a:highlight>
                <a:srgbClr val="FFFFFF"/>
              </a:highlight>
            </a:endParaRPr>
          </a:p>
          <a:p>
            <a:pPr indent="0" lvl="0" marL="0" rtl="0" algn="l">
              <a:spcBef>
                <a:spcPts val="0"/>
              </a:spcBef>
              <a:spcAft>
                <a:spcPts val="0"/>
              </a:spcAft>
              <a:buNone/>
            </a:pPr>
            <a:r>
              <a:rPr lang="en" sz="2250">
                <a:solidFill>
                  <a:srgbClr val="202020"/>
                </a:solidFill>
                <a:highlight>
                  <a:srgbClr val="FFFFFF"/>
                </a:highlight>
              </a:rPr>
              <a:t>More on that later</a:t>
            </a:r>
            <a:endParaRPr sz="2250">
              <a:solidFill>
                <a:srgbClr val="202020"/>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6d06ad867_0_8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6d06ad867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Graphene-Python is a library for building GraphQL APIs in Python easily, its main goal is to provide a simple but extendable API for making developers' lives easier.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Extensible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Industry trusted</a:t>
            </a:r>
            <a:endParaRPr sz="1200"/>
          </a:p>
          <a:p>
            <a:pPr indent="0" lvl="0" marL="0" rtl="0" algn="l">
              <a:spcBef>
                <a:spcPts val="0"/>
              </a:spcBef>
              <a:spcAft>
                <a:spcPts val="0"/>
              </a:spcAft>
              <a:buNone/>
            </a:pPr>
            <a:r>
              <a:t/>
            </a:r>
            <a:endParaRPr sz="1200">
              <a:solidFill>
                <a:srgbClr val="FFFFFF"/>
              </a:solidFill>
              <a:highlight>
                <a:srgbClr val="000000"/>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6d06ad867_0_5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6d06ad867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look at a podcast application called GraphPod.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going to design two main types station and podcast.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core unit of a graphql schema is the type. A type represents a custom object and these objects describe your applications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6d06ad867_0_5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6d06ad867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6d06ad867_0_5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6d06ad867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6d06ad867_0_5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6d06ad867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craft the models, you can then run python manage.py makemigrations and python.manage.py which will migrate them.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6d06ad867_0_5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6d06ad867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to note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6d06ad867_0_6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6d06ad867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6d06ad867_0_6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6d06ad867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6d06ad867_0_8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6d06ad867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we are using Resolvers here. A resolver is how GraphQL determines how to take an object type and return a set of properties. </a:t>
            </a:r>
            <a:br>
              <a:rPr lang="en"/>
            </a:br>
            <a:br>
              <a:rPr lang="en"/>
            </a:br>
            <a:r>
              <a:rPr lang="en"/>
              <a:t>In the code above we are defining how when we query for stations, we will resolve the stations. In this case, we will return all the stations and the meta fields of Django’s properties will define what station properties get returned.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creating a query in Graphene, you must implement a resolver!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6d06ad867_0_6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6d06ad867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6d06ad867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6d06ad86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GraphQL?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6d06ad867_0_6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6d06ad867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6d06ad867_0_6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6d06ad867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6d06ad867_0_6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6d06ad867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6d06ad867_0_6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6d06ad867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6d06ad867_0_6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6d06ad867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6d06ad867_0_6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56d06ad867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6d06ad867_0_6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6d06ad867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6d06ad867_0_6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6d06ad867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56d06ad867_0_6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6d06ad867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56d06ad867_0_7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6d06ad867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6d06ad867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6d06ad86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Hierarchical</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A GraphQL query is hierarchical. Fields are nested within other fields and the query is shaped like the data that it returns.</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30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Product centric</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GraphQL is driven by the data needs of the client and the language and runtime that support the client.</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30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Strong typing</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A GraphQL server is backed by the GraphQL type system. In the schema, each data point has a specific type against which it will be validated.</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30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Client-specified queries</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A GraphQL server provides the capabilities that the clients are allowed to consume.</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30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Introspective</a:t>
            </a:r>
            <a:endParaRPr sz="1400">
              <a:solidFill>
                <a:srgbClr val="333333"/>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rPr lang="en" sz="1400">
                <a:solidFill>
                  <a:srgbClr val="333333"/>
                </a:solidFill>
                <a:highlight>
                  <a:srgbClr val="FFFFFF"/>
                </a:highlight>
                <a:latin typeface="Times New Roman"/>
                <a:ea typeface="Times New Roman"/>
                <a:cs typeface="Times New Roman"/>
                <a:sym typeface="Times New Roman"/>
              </a:rPr>
              <a:t>The GraphQL language is able to query the GraphQL server’s type system.</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30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6d06ad867_0_6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6d06ad867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6d06ad867_0_6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6d06ad867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6d06ad867_0_7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6d06ad867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6d06ad867_0_7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6d06ad867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is it, we have implemented a simple Station API. For the sake of brevity we are not going to cover making podcasts and users however the codebase can be found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going to look at some more interesting use cases.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6d06ad867_0_2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56d06ad86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establish a one to one relation by defining that the podcast is hosted by the station.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6d06ad867_0_7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6d06ad867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56d06ad867_0_7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6d06ad867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56d06ad867_0_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6d06ad86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6d06ad867_0_7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56d06ad867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6d06ad867_0_7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6d06ad867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6d06ad867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6d06ad8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6d06ad867_0_7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6d06ad867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6d06ad867_0_7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6d06ad867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56d06ad867_0_7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56d06ad867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56d06ad867_0_7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6d06ad867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6d06ad867_0_7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6d06ad867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6d06ad867_0_3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6d06ad86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6d06ad867_0_8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6d06ad867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GraphQL is not a silver bullet. It does not replace REST in my opinion and is not always the best technology to use. Don’t follow the hype train.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Caching GraphQL queries can be difficult as there are more variations of queries that can occur however you can still use normal caching technologies like redis.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more suited to cases where you have complex datasets and continuously evolving datasets similar to how Facebook has or if you have a taxonomy of products.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minimizes API calls but if you do not cache effectively then it can lead to more database hits.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resources to learn more. Feel free to get the slides and check them out.</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6d06ad867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6d06ad86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Declarative Data Fetching - As you’ve seen, GraphQL embraces declarative data fetching with its queries. The client selects data along with its entities with fields across relationships in one query request. GraphQL decides which fields are needed for its UI, and it almost acts as UI-driven data fetching, like how Airbnb uses it. A search page at Airbnb usually has a search result for homes, experiences, and other domain-specific things. To retrieve all data in one request, a GraphQL query that selects only the part of the data for the UI makes perfect sense. It offers a great separation of concerns: a client knows about the data requirements; the server knows about the data structure and how to resolve the data from a data source (e.g. database, microservice, third-party API).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 Overfetching with GraphQL - </a:t>
            </a:r>
            <a:endParaRPr/>
          </a:p>
          <a:p>
            <a:pPr indent="0" lvl="0" marL="0" rtl="0" algn="l">
              <a:spcBef>
                <a:spcPts val="0"/>
              </a:spcBef>
              <a:spcAft>
                <a:spcPts val="0"/>
              </a:spcAft>
              <a:buClr>
                <a:schemeClr val="dk1"/>
              </a:buClr>
              <a:buSzPts val="1100"/>
              <a:buFont typeface="Arial"/>
              <a:buNone/>
            </a:pPr>
            <a:r>
              <a:rPr lang="en"/>
              <a:t>There is no overfetching in GraphQL. A mobile client usually overfetches data when there is an identical API as the web client with a RESTful API. With GraphQL, the mobile client can choose a different set of fields, so it can fetch only the information needed for what’s onscreen.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Solves Underfetching - </a:t>
            </a:r>
            <a:r>
              <a:rPr lang="en" sz="1400">
                <a:solidFill>
                  <a:srgbClr val="333333"/>
                </a:solidFill>
                <a:latin typeface="Times New Roman"/>
                <a:ea typeface="Times New Roman"/>
                <a:cs typeface="Times New Roman"/>
                <a:sym typeface="Times New Roman"/>
              </a:rPr>
              <a:t>Our project manager just showed up at our desk and wants to add another feature to the Star Wars app. In addition to name, height, and mass, we now need to display a list of movie titles for all films that Luke Skywalker is in. After we request the data from </a:t>
            </a:r>
            <a:r>
              <a:rPr i="1" lang="en" sz="1400" u="sng">
                <a:solidFill>
                  <a:srgbClr val="070707"/>
                </a:solidFill>
                <a:latin typeface="Times New Roman"/>
                <a:ea typeface="Times New Roman"/>
                <a:cs typeface="Times New Roman"/>
                <a:sym typeface="Times New Roman"/>
                <a:hlinkClick r:id="rId2"/>
              </a:rPr>
              <a:t>https://swapi.co/api/people/1/</a:t>
            </a:r>
            <a:r>
              <a:rPr lang="en" sz="1400">
                <a:solidFill>
                  <a:srgbClr val="333333"/>
                </a:solidFill>
                <a:latin typeface="Times New Roman"/>
                <a:ea typeface="Times New Roman"/>
                <a:cs typeface="Times New Roman"/>
                <a:sym typeface="Times New Roman"/>
              </a:rPr>
              <a:t>, we still need to make additional requests for more data. This means we </a:t>
            </a:r>
            <a:r>
              <a:rPr i="1" lang="en" sz="1400">
                <a:solidFill>
                  <a:srgbClr val="333333"/>
                </a:solidFill>
                <a:latin typeface="Times New Roman"/>
                <a:ea typeface="Times New Roman"/>
                <a:cs typeface="Times New Roman"/>
                <a:sym typeface="Times New Roman"/>
              </a:rPr>
              <a:t>underfetched</a:t>
            </a:r>
            <a:r>
              <a:rPr lang="en" sz="1400">
                <a:solidFill>
                  <a:srgbClr val="333333"/>
                </a:solidFill>
                <a:latin typeface="Times New Roman"/>
                <a:ea typeface="Times New Roman"/>
                <a:cs typeface="Times New Roman"/>
                <a:sym typeface="Times New Roman"/>
              </a:rPr>
              <a:t>.</a:t>
            </a:r>
            <a:endParaRPr sz="14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GraphQL is language and framework independent - GraphQL is not just exciting for React developers, though. While Facebook showcased GraphQL on a client-side application with React, it is decoupled from any frontend or backend solution.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6d06ad867_0_8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6d06ad867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REST API = has many endpoints, lots of calls.</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GraphQL is less chatty and instead we query a GraphQL server which hosts our API and we use the /graphql endpoint. Every request using GraphQL goes to the /graphql endpoint so we only have to manage one endpoint. GraphQL also allows us to fetch multiple resources at once using resolvers.</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685800" y="743850"/>
            <a:ext cx="5796900" cy="1159800"/>
          </a:xfrm>
          <a:prstGeom prst="rect">
            <a:avLst/>
          </a:prstGeom>
        </p:spPr>
        <p:txBody>
          <a:bodyPr anchorCtr="0" anchor="t" bIns="0" lIns="0" spcFirstLastPara="1" rIns="0" wrap="square" tIns="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973750"/>
            <a:ext cx="5796900" cy="1159800"/>
          </a:xfrm>
          <a:prstGeom prst="rect">
            <a:avLst/>
          </a:prstGeom>
        </p:spPr>
        <p:txBody>
          <a:bodyPr anchorCtr="0" anchor="b" bIns="0" lIns="0" spcFirstLastPara="1" rIns="0" wrap="square" tIns="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2230450"/>
            <a:ext cx="5796900" cy="465300"/>
          </a:xfrm>
          <a:prstGeom prst="rect">
            <a:avLst/>
          </a:prstGeom>
        </p:spPr>
        <p:txBody>
          <a:bodyPr anchorCtr="0" anchor="t" bIns="0" lIns="0" spcFirstLastPara="1" rIns="0" wrap="square" tIns="0"/>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p:nvPr>
            <p:ph idx="1" type="body"/>
          </p:nvPr>
        </p:nvSpPr>
        <p:spPr>
          <a:xfrm>
            <a:off x="1318775" y="1036050"/>
            <a:ext cx="5163900" cy="3660900"/>
          </a:xfrm>
          <a:prstGeom prst="rect">
            <a:avLst/>
          </a:prstGeom>
        </p:spPr>
        <p:txBody>
          <a:bodyPr anchorCtr="0" anchor="t" bIns="0" lIns="0" spcFirstLastPara="1" rIns="0" wrap="square" tIns="0"/>
          <a:lstStyle>
            <a:lvl1pPr indent="-444500" lvl="0" marL="457200" rtl="0">
              <a:spcBef>
                <a:spcPts val="600"/>
              </a:spcBef>
              <a:spcAft>
                <a:spcPts val="0"/>
              </a:spcAft>
              <a:buSzPts val="3400"/>
              <a:buChar char="▰"/>
              <a:defRPr sz="3400"/>
            </a:lvl1pPr>
            <a:lvl2pPr indent="-444500" lvl="1" marL="914400" rtl="0">
              <a:spcBef>
                <a:spcPts val="0"/>
              </a:spcBef>
              <a:spcAft>
                <a:spcPts val="0"/>
              </a:spcAft>
              <a:buSzPts val="3400"/>
              <a:buChar char="○"/>
              <a:defRPr sz="3400"/>
            </a:lvl2pPr>
            <a:lvl3pPr indent="-444500" lvl="2" marL="1371600" rtl="0">
              <a:spcBef>
                <a:spcPts val="0"/>
              </a:spcBef>
              <a:spcAft>
                <a:spcPts val="0"/>
              </a:spcAft>
              <a:buSzPts val="3400"/>
              <a:buChar char="■"/>
              <a:defRPr sz="3400"/>
            </a:lvl3pPr>
            <a:lvl4pPr indent="-444500" lvl="3" marL="1828800" rtl="0">
              <a:spcBef>
                <a:spcPts val="0"/>
              </a:spcBef>
              <a:spcAft>
                <a:spcPts val="0"/>
              </a:spcAft>
              <a:buSzPts val="3400"/>
              <a:buChar char="●"/>
              <a:defRPr sz="3400"/>
            </a:lvl4pPr>
            <a:lvl5pPr indent="-444500" lvl="4" marL="2286000" rtl="0">
              <a:spcBef>
                <a:spcPts val="0"/>
              </a:spcBef>
              <a:spcAft>
                <a:spcPts val="0"/>
              </a:spcAft>
              <a:buSzPts val="3400"/>
              <a:buChar char="○"/>
              <a:defRPr sz="3400"/>
            </a:lvl5pPr>
            <a:lvl6pPr indent="-444500" lvl="5" marL="2743200" rtl="0">
              <a:spcBef>
                <a:spcPts val="0"/>
              </a:spcBef>
              <a:spcAft>
                <a:spcPts val="0"/>
              </a:spcAft>
              <a:buSzPts val="3400"/>
              <a:buChar char="■"/>
              <a:defRPr sz="3400"/>
            </a:lvl6pPr>
            <a:lvl7pPr indent="-444500" lvl="6" marL="3200400" rtl="0">
              <a:spcBef>
                <a:spcPts val="0"/>
              </a:spcBef>
              <a:spcAft>
                <a:spcPts val="0"/>
              </a:spcAft>
              <a:buSzPts val="3400"/>
              <a:buChar char="●"/>
              <a:defRPr sz="3400"/>
            </a:lvl7pPr>
            <a:lvl8pPr indent="-444500" lvl="7" marL="3657600" rtl="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19" name="Google Shape;19;p4"/>
          <p:cNvSpPr txBox="1"/>
          <p:nvPr/>
        </p:nvSpPr>
        <p:spPr>
          <a:xfrm>
            <a:off x="604350" y="627175"/>
            <a:ext cx="8709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600">
                <a:solidFill>
                  <a:srgbClr val="7DFFB1"/>
                </a:solidFill>
                <a:latin typeface="Titillium Web"/>
                <a:ea typeface="Titillium Web"/>
                <a:cs typeface="Titillium Web"/>
                <a:sym typeface="Titillium Web"/>
              </a:rPr>
              <a:t>“</a:t>
            </a:r>
            <a:endParaRPr b="1" sz="9600">
              <a:solidFill>
                <a:srgbClr val="7DFFB1"/>
              </a:solidFill>
              <a:latin typeface="Titillium Web"/>
              <a:ea typeface="Titillium Web"/>
              <a:cs typeface="Titillium Web"/>
              <a:sym typeface="Titillium Web"/>
            </a:endParaRPr>
          </a:p>
        </p:txBody>
      </p:sp>
      <p:sp>
        <p:nvSpPr>
          <p:cNvPr id="20" name="Google Shape;20;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p:nvPr>
            <p:ph type="title"/>
          </p:nvPr>
        </p:nvSpPr>
        <p:spPr>
          <a:xfrm>
            <a:off x="457200" y="434575"/>
            <a:ext cx="6025500" cy="857400"/>
          </a:xfrm>
          <a:prstGeom prst="rect">
            <a:avLst/>
          </a:prstGeom>
        </p:spPr>
        <p:txBody>
          <a:bodyPr anchorCtr="0" anchor="b" bIns="0" lIns="0" spcFirstLastPara="1" rIns="0" wrap="square" tIns="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5"/>
          <p:cNvSpPr txBox="1"/>
          <p:nvPr>
            <p:ph idx="1" type="body"/>
          </p:nvPr>
        </p:nvSpPr>
        <p:spPr>
          <a:xfrm>
            <a:off x="457200" y="1428748"/>
            <a:ext cx="6025500" cy="3148800"/>
          </a:xfrm>
          <a:prstGeom prst="rect">
            <a:avLst/>
          </a:prstGeom>
        </p:spPr>
        <p:txBody>
          <a:bodyPr anchorCtr="0" anchor="t" bIns="0" lIns="0" spcFirstLastPara="1" rIns="0" wrap="square" tIns="0"/>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5" name="Google Shape;25;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457200" y="434575"/>
            <a:ext cx="6025500" cy="857400"/>
          </a:xfrm>
          <a:prstGeom prst="rect">
            <a:avLst/>
          </a:prstGeom>
        </p:spPr>
        <p:txBody>
          <a:bodyPr anchorCtr="0" anchor="b" bIns="0" lIns="0" spcFirstLastPara="1" rIns="0" wrap="square" tIns="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6"/>
          <p:cNvSpPr txBox="1"/>
          <p:nvPr>
            <p:ph idx="1" type="body"/>
          </p:nvPr>
        </p:nvSpPr>
        <p:spPr>
          <a:xfrm>
            <a:off x="457200" y="1428750"/>
            <a:ext cx="2924700" cy="3153600"/>
          </a:xfrm>
          <a:prstGeom prst="rect">
            <a:avLst/>
          </a:prstGeom>
        </p:spPr>
        <p:txBody>
          <a:bodyPr anchorCtr="0" anchor="t" bIns="0" lIns="0" spcFirstLastPara="1" rIns="0" wrap="square" tIns="0"/>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0" name="Google Shape;30;p6"/>
          <p:cNvSpPr txBox="1"/>
          <p:nvPr>
            <p:ph idx="2" type="body"/>
          </p:nvPr>
        </p:nvSpPr>
        <p:spPr>
          <a:xfrm>
            <a:off x="3558095" y="1428750"/>
            <a:ext cx="2924700" cy="3153600"/>
          </a:xfrm>
          <a:prstGeom prst="rect">
            <a:avLst/>
          </a:prstGeom>
        </p:spPr>
        <p:txBody>
          <a:bodyPr anchorCtr="0" anchor="t" bIns="0" lIns="0" spcFirstLastPara="1" rIns="0" wrap="square" tIns="0"/>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p:nvPr>
            <p:ph type="title"/>
          </p:nvPr>
        </p:nvSpPr>
        <p:spPr>
          <a:xfrm>
            <a:off x="457200" y="434575"/>
            <a:ext cx="6025500" cy="857400"/>
          </a:xfrm>
          <a:prstGeom prst="rect">
            <a:avLst/>
          </a:prstGeom>
        </p:spPr>
        <p:txBody>
          <a:bodyPr anchorCtr="0" anchor="b" bIns="0" lIns="0" spcFirstLastPara="1" rIns="0" wrap="square" tIns="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5" name="Google Shape;35;p7"/>
          <p:cNvSpPr txBox="1"/>
          <p:nvPr>
            <p:ph idx="1" type="body"/>
          </p:nvPr>
        </p:nvSpPr>
        <p:spPr>
          <a:xfrm>
            <a:off x="457200" y="1428750"/>
            <a:ext cx="1851600" cy="3321000"/>
          </a:xfrm>
          <a:prstGeom prst="rect">
            <a:avLst/>
          </a:prstGeom>
        </p:spPr>
        <p:txBody>
          <a:bodyPr anchorCtr="0" anchor="t" bIns="0" lIns="0" spcFirstLastPara="1" rIns="0" wrap="square" tIns="0"/>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Google Shape;36;p7"/>
          <p:cNvSpPr txBox="1"/>
          <p:nvPr>
            <p:ph idx="2" type="body"/>
          </p:nvPr>
        </p:nvSpPr>
        <p:spPr>
          <a:xfrm>
            <a:off x="2544155" y="1428750"/>
            <a:ext cx="1851600" cy="3321000"/>
          </a:xfrm>
          <a:prstGeom prst="rect">
            <a:avLst/>
          </a:prstGeom>
        </p:spPr>
        <p:txBody>
          <a:bodyPr anchorCtr="0" anchor="t" bIns="0" lIns="0" spcFirstLastPara="1" rIns="0" wrap="square" tIns="0"/>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3" type="body"/>
          </p:nvPr>
        </p:nvSpPr>
        <p:spPr>
          <a:xfrm>
            <a:off x="4631111" y="1428750"/>
            <a:ext cx="1851600" cy="3321000"/>
          </a:xfrm>
          <a:prstGeom prst="rect">
            <a:avLst/>
          </a:prstGeom>
        </p:spPr>
        <p:txBody>
          <a:bodyPr anchorCtr="0" anchor="t" bIns="0" lIns="0" spcFirstLastPara="1" rIns="0" wrap="square" tIns="0"/>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p:nvPr>
            <p:ph type="title"/>
          </p:nvPr>
        </p:nvSpPr>
        <p:spPr>
          <a:xfrm>
            <a:off x="457200" y="434575"/>
            <a:ext cx="6025500" cy="857400"/>
          </a:xfrm>
          <a:prstGeom prst="rect">
            <a:avLst/>
          </a:prstGeom>
        </p:spPr>
        <p:txBody>
          <a:bodyPr anchorCtr="0" anchor="b" bIns="0" lIns="0" spcFirstLastPara="1" rIns="0" wrap="square" tIns="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2" name="Google Shape;42;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p:nvPr>
            <p:ph idx="1" type="body"/>
          </p:nvPr>
        </p:nvSpPr>
        <p:spPr>
          <a:xfrm>
            <a:off x="457200" y="4406300"/>
            <a:ext cx="6025500" cy="519600"/>
          </a:xfrm>
          <a:prstGeom prst="rect">
            <a:avLst/>
          </a:prstGeom>
        </p:spPr>
        <p:txBody>
          <a:bodyPr anchorCtr="0" anchor="t" bIns="0" lIns="0" spcFirstLastPara="1" rIns="0" wrap="square" tIns="0"/>
          <a:lstStyle>
            <a:lvl1pPr indent="-228600" lvl="0" marL="457200">
              <a:spcBef>
                <a:spcPts val="360"/>
              </a:spcBef>
              <a:spcAft>
                <a:spcPts val="0"/>
              </a:spcAft>
              <a:buSzPts val="1800"/>
              <a:buNone/>
              <a:defRPr sz="1800"/>
            </a:lvl1pPr>
          </a:lstStyle>
          <a:p/>
        </p:txBody>
      </p:sp>
      <p:sp>
        <p:nvSpPr>
          <p:cNvPr id="46" name="Google Shape;46;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7DFFB1"/>
            </a:gs>
            <a:gs pos="12000">
              <a:srgbClr val="00AAC6"/>
            </a:gs>
            <a:gs pos="51000">
              <a:srgbClr val="0037B3"/>
            </a:gs>
            <a:gs pos="100000">
              <a:srgbClr val="00001A"/>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34575"/>
            <a:ext cx="6025500" cy="857400"/>
          </a:xfrm>
          <a:prstGeom prst="rect">
            <a:avLst/>
          </a:prstGeom>
          <a:noFill/>
          <a:ln>
            <a:noFill/>
          </a:ln>
        </p:spPr>
        <p:txBody>
          <a:bodyPr anchorCtr="0" anchor="b" bIns="0" lIns="0" spcFirstLastPara="1" rIns="0" wrap="square" tIns="0"/>
          <a:lstStyle>
            <a:lvl1pPr lvl="0">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b="1" sz="3600">
                <a:solidFill>
                  <a:schemeClr val="lt1"/>
                </a:solidFill>
                <a:latin typeface="Titillium Web"/>
                <a:ea typeface="Titillium Web"/>
                <a:cs typeface="Titillium Web"/>
                <a:sym typeface="Titillium Web"/>
              </a:defRPr>
            </a:lvl9pPr>
          </a:lstStyle>
          <a:p/>
        </p:txBody>
      </p:sp>
      <p:sp>
        <p:nvSpPr>
          <p:cNvPr id="7" name="Google Shape;7;p1"/>
          <p:cNvSpPr txBox="1"/>
          <p:nvPr>
            <p:ph idx="1" type="body"/>
          </p:nvPr>
        </p:nvSpPr>
        <p:spPr>
          <a:xfrm>
            <a:off x="457200" y="1428748"/>
            <a:ext cx="6025500" cy="3148800"/>
          </a:xfrm>
          <a:prstGeom prst="rect">
            <a:avLst/>
          </a:prstGeom>
          <a:noFill/>
          <a:ln>
            <a:noFill/>
          </a:ln>
        </p:spPr>
        <p:txBody>
          <a:bodyPr anchorCtr="0" anchor="t" bIns="0" lIns="0" spcFirstLastPara="1" rIns="0" wrap="square" tIns="0"/>
          <a:lstStyle>
            <a:lvl1pPr indent="-381000" lvl="0" marL="4572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indent="-381000" lvl="1" marL="914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indent="-381000" lvl="2" marL="1371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indent="-381000" lvl="3" marL="1828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indent="-381000" lvl="4" marL="2286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indent="-381000" lvl="5" marL="27432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indent="-381000" lvl="6" marL="3200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indent="-381000" lvl="7" marL="3657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indent="-381000" lvl="8" marL="4114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jpg"/><Relationship Id="rId7" Type="http://schemas.openxmlformats.org/officeDocument/2006/relationships/image" Target="../media/image3.jp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graphql.github.io/graphql-spec/"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3.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5.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hop.oreilly.com/product/0636920137269.do" TargetMode="External"/><Relationship Id="rId4" Type="http://schemas.openxmlformats.org/officeDocument/2006/relationships/hyperlink" Target="https://graphql.org/learn/queries/" TargetMode="External"/><Relationship Id="rId9" Type="http://schemas.openxmlformats.org/officeDocument/2006/relationships/image" Target="../media/image60.jpg"/><Relationship Id="rId5" Type="http://schemas.openxmlformats.org/officeDocument/2006/relationships/hyperlink" Target="https://docs.graphene-python.org/en/latest/quickstart/" TargetMode="External"/><Relationship Id="rId6" Type="http://schemas.openxmlformats.org/officeDocument/2006/relationships/hyperlink" Target="https://www.howtographql.com/" TargetMode="External"/><Relationship Id="rId7" Type="http://schemas.openxmlformats.org/officeDocument/2006/relationships/hyperlink" Target="https://docs.graphene-python.org/en/latest/types/" TargetMode="External"/><Relationship Id="rId8" Type="http://schemas.openxmlformats.org/officeDocument/2006/relationships/hyperlink" Target="https://www.howtographql.com/graphql-python/0-introductio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6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www.slidescarnival.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1"/>
          <p:cNvSpPr txBox="1"/>
          <p:nvPr>
            <p:ph type="ctrTitle"/>
          </p:nvPr>
        </p:nvSpPr>
        <p:spPr>
          <a:xfrm>
            <a:off x="685800" y="743850"/>
            <a:ext cx="5796900" cy="11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Building API’s in GraphQL</a:t>
            </a:r>
            <a:endParaRPr/>
          </a:p>
        </p:txBody>
      </p:sp>
      <p:sp>
        <p:nvSpPr>
          <p:cNvPr id="55" name="Google Shape;55;p11"/>
          <p:cNvSpPr txBox="1"/>
          <p:nvPr/>
        </p:nvSpPr>
        <p:spPr>
          <a:xfrm>
            <a:off x="7393775" y="4276925"/>
            <a:ext cx="40254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
        <p:nvSpPr>
          <p:cNvPr id="56" name="Google Shape;56;p11"/>
          <p:cNvSpPr txBox="1"/>
          <p:nvPr>
            <p:ph idx="4294967295" type="title"/>
          </p:nvPr>
        </p:nvSpPr>
        <p:spPr>
          <a:xfrm>
            <a:off x="4686525" y="4166025"/>
            <a:ext cx="5643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000"/>
              <a:t>Liam Norman | May 2019 | DeveloperUG</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GraphQL Adoption</a:t>
            </a:r>
            <a:endParaRPr/>
          </a:p>
        </p:txBody>
      </p:sp>
      <p:sp>
        <p:nvSpPr>
          <p:cNvPr id="114" name="Google Shape;114;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20"/>
          <p:cNvPicPr preferRelativeResize="0"/>
          <p:nvPr/>
        </p:nvPicPr>
        <p:blipFill>
          <a:blip r:embed="rId3">
            <a:alphaModFix/>
          </a:blip>
          <a:stretch>
            <a:fillRect/>
          </a:stretch>
        </p:blipFill>
        <p:spPr>
          <a:xfrm>
            <a:off x="457200" y="1369863"/>
            <a:ext cx="1763525" cy="1763525"/>
          </a:xfrm>
          <a:prstGeom prst="rect">
            <a:avLst/>
          </a:prstGeom>
          <a:noFill/>
          <a:ln>
            <a:noFill/>
          </a:ln>
        </p:spPr>
      </p:pic>
      <p:pic>
        <p:nvPicPr>
          <p:cNvPr id="116" name="Google Shape;116;p20"/>
          <p:cNvPicPr preferRelativeResize="0"/>
          <p:nvPr/>
        </p:nvPicPr>
        <p:blipFill>
          <a:blip r:embed="rId4">
            <a:alphaModFix/>
          </a:blip>
          <a:stretch>
            <a:fillRect/>
          </a:stretch>
        </p:blipFill>
        <p:spPr>
          <a:xfrm>
            <a:off x="3433275" y="1468311"/>
            <a:ext cx="1458175" cy="1458150"/>
          </a:xfrm>
          <a:prstGeom prst="rect">
            <a:avLst/>
          </a:prstGeom>
          <a:noFill/>
          <a:ln>
            <a:noFill/>
          </a:ln>
        </p:spPr>
      </p:pic>
      <p:pic>
        <p:nvPicPr>
          <p:cNvPr id="117" name="Google Shape;117;p20"/>
          <p:cNvPicPr preferRelativeResize="0"/>
          <p:nvPr/>
        </p:nvPicPr>
        <p:blipFill>
          <a:blip r:embed="rId5">
            <a:alphaModFix/>
          </a:blip>
          <a:stretch>
            <a:fillRect/>
          </a:stretch>
        </p:blipFill>
        <p:spPr>
          <a:xfrm>
            <a:off x="3385773" y="3102775"/>
            <a:ext cx="1763525" cy="1763525"/>
          </a:xfrm>
          <a:prstGeom prst="rect">
            <a:avLst/>
          </a:prstGeom>
          <a:noFill/>
          <a:ln>
            <a:noFill/>
          </a:ln>
        </p:spPr>
      </p:pic>
      <p:pic>
        <p:nvPicPr>
          <p:cNvPr id="118" name="Google Shape;118;p20"/>
          <p:cNvPicPr preferRelativeResize="0"/>
          <p:nvPr/>
        </p:nvPicPr>
        <p:blipFill>
          <a:blip r:embed="rId6">
            <a:alphaModFix/>
          </a:blip>
          <a:stretch>
            <a:fillRect/>
          </a:stretch>
        </p:blipFill>
        <p:spPr>
          <a:xfrm>
            <a:off x="662325" y="3396400"/>
            <a:ext cx="2302375" cy="1289325"/>
          </a:xfrm>
          <a:prstGeom prst="rect">
            <a:avLst/>
          </a:prstGeom>
          <a:noFill/>
          <a:ln>
            <a:noFill/>
          </a:ln>
        </p:spPr>
      </p:pic>
      <p:pic>
        <p:nvPicPr>
          <p:cNvPr id="119" name="Google Shape;119;p20"/>
          <p:cNvPicPr preferRelativeResize="0"/>
          <p:nvPr/>
        </p:nvPicPr>
        <p:blipFill>
          <a:blip r:embed="rId7">
            <a:alphaModFix/>
          </a:blip>
          <a:stretch>
            <a:fillRect/>
          </a:stretch>
        </p:blipFill>
        <p:spPr>
          <a:xfrm>
            <a:off x="5550475" y="1410412"/>
            <a:ext cx="1573925" cy="1573925"/>
          </a:xfrm>
          <a:prstGeom prst="rect">
            <a:avLst/>
          </a:prstGeom>
          <a:noFill/>
          <a:ln>
            <a:noFill/>
          </a:ln>
        </p:spPr>
      </p:pic>
      <p:pic>
        <p:nvPicPr>
          <p:cNvPr id="120" name="Google Shape;120;p20"/>
          <p:cNvPicPr preferRelativeResize="0"/>
          <p:nvPr/>
        </p:nvPicPr>
        <p:blipFill>
          <a:blip r:embed="rId8">
            <a:alphaModFix/>
          </a:blip>
          <a:stretch>
            <a:fillRect/>
          </a:stretch>
        </p:blipFill>
        <p:spPr>
          <a:xfrm>
            <a:off x="5863925" y="3343050"/>
            <a:ext cx="1616450" cy="1616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first Query!</a:t>
            </a:r>
            <a:endParaRPr/>
          </a:p>
        </p:txBody>
      </p:sp>
      <p:sp>
        <p:nvSpPr>
          <p:cNvPr id="126" name="Google Shape;126;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1"/>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Using GraphiQL client</a:t>
            </a:r>
            <a:endParaRPr>
              <a:solidFill>
                <a:srgbClr val="FFFFFF"/>
              </a:solidFill>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28" name="Google Shape;128;p21"/>
          <p:cNvPicPr preferRelativeResize="0"/>
          <p:nvPr/>
        </p:nvPicPr>
        <p:blipFill>
          <a:blip r:embed="rId3">
            <a:alphaModFix/>
          </a:blip>
          <a:stretch>
            <a:fillRect/>
          </a:stretch>
        </p:blipFill>
        <p:spPr>
          <a:xfrm>
            <a:off x="2267115" y="2044450"/>
            <a:ext cx="4609775" cy="2775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Example GraphQL Query</a:t>
            </a:r>
            <a:endParaRPr/>
          </a:p>
        </p:txBody>
      </p:sp>
      <p:sp>
        <p:nvSpPr>
          <p:cNvPr id="134" name="Google Shape;134;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p:cNvPicPr preferRelativeResize="0"/>
          <p:nvPr/>
        </p:nvPicPr>
        <p:blipFill>
          <a:blip r:embed="rId3">
            <a:alphaModFix/>
          </a:blip>
          <a:stretch>
            <a:fillRect/>
          </a:stretch>
        </p:blipFill>
        <p:spPr>
          <a:xfrm>
            <a:off x="152400" y="1444375"/>
            <a:ext cx="8839198" cy="30447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466450" y="38832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Query Arguments</a:t>
            </a:r>
            <a:endParaRPr/>
          </a:p>
        </p:txBody>
      </p:sp>
      <p:sp>
        <p:nvSpPr>
          <p:cNvPr id="141" name="Google Shape;141;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3"/>
          <p:cNvPicPr preferRelativeResize="0"/>
          <p:nvPr/>
        </p:nvPicPr>
        <p:blipFill>
          <a:blip r:embed="rId3">
            <a:alphaModFix/>
          </a:blip>
          <a:stretch>
            <a:fillRect/>
          </a:stretch>
        </p:blipFill>
        <p:spPr>
          <a:xfrm>
            <a:off x="883388" y="1291975"/>
            <a:ext cx="7377224" cy="378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idx="4294967295" type="ctrTitle"/>
          </p:nvPr>
        </p:nvSpPr>
        <p:spPr>
          <a:xfrm>
            <a:off x="685800" y="2573950"/>
            <a:ext cx="62895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Thinking in Graphs</a:t>
            </a:r>
            <a:endParaRPr sz="6000"/>
          </a:p>
        </p:txBody>
      </p:sp>
      <p:sp>
        <p:nvSpPr>
          <p:cNvPr id="148" name="Google Shape;148;p24"/>
          <p:cNvSpPr/>
          <p:nvPr/>
        </p:nvSpPr>
        <p:spPr>
          <a:xfrm>
            <a:off x="1344744" y="738932"/>
            <a:ext cx="261927" cy="25009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rot="2697461">
            <a:off x="2987287" y="400216"/>
            <a:ext cx="397516" cy="379563"/>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a:off x="3385024" y="1802439"/>
            <a:ext cx="159240" cy="15212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2" name="Google Shape;152;p24"/>
          <p:cNvGrpSpPr/>
          <p:nvPr/>
        </p:nvGrpSpPr>
        <p:grpSpPr>
          <a:xfrm rot="938103">
            <a:off x="1762534" y="607627"/>
            <a:ext cx="1781342" cy="1347070"/>
            <a:chOff x="5233525" y="4954450"/>
            <a:chExt cx="538275" cy="516350"/>
          </a:xfrm>
        </p:grpSpPr>
        <p:sp>
          <p:nvSpPr>
            <p:cNvPr id="153" name="Google Shape;153;p24"/>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idx="1" type="body"/>
          </p:nvPr>
        </p:nvSpPr>
        <p:spPr>
          <a:xfrm>
            <a:off x="1318775" y="1036050"/>
            <a:ext cx="5163900" cy="366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With GraphQL, you model your business domain as a graph.</a:t>
            </a:r>
            <a:endParaRPr/>
          </a:p>
        </p:txBody>
      </p:sp>
      <p:sp>
        <p:nvSpPr>
          <p:cNvPr id="169" name="Google Shape;169;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466450" y="38832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Graph Theory 101 (in short)</a:t>
            </a:r>
            <a:endParaRPr/>
          </a:p>
        </p:txBody>
      </p:sp>
      <p:sp>
        <p:nvSpPr>
          <p:cNvPr id="175" name="Google Shape;175;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6"/>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Font typeface="Titillium Web"/>
              <a:buChar char="▰"/>
            </a:pPr>
            <a:r>
              <a:rPr b="1" lang="en">
                <a:latin typeface="Titillium Web"/>
                <a:ea typeface="Titillium Web"/>
                <a:cs typeface="Titillium Web"/>
                <a:sym typeface="Titillium Web"/>
              </a:rPr>
              <a:t>G = (V, E)</a:t>
            </a:r>
            <a:endParaRPr b="1">
              <a:latin typeface="Titillium Web"/>
              <a:ea typeface="Titillium Web"/>
              <a:cs typeface="Titillium Web"/>
              <a:sym typeface="Titillium Web"/>
            </a:endParaRPr>
          </a:p>
          <a:p>
            <a:pPr indent="-381000" lvl="0" marL="457200" rtl="0" algn="l">
              <a:spcBef>
                <a:spcPts val="0"/>
              </a:spcBef>
              <a:spcAft>
                <a:spcPts val="0"/>
              </a:spcAft>
              <a:buSzPts val="2400"/>
              <a:buChar char="▰"/>
            </a:pPr>
            <a:r>
              <a:rPr lang="en"/>
              <a:t>G = Graph , V = </a:t>
            </a:r>
            <a:r>
              <a:rPr b="1" lang="en">
                <a:latin typeface="Titillium Web"/>
                <a:ea typeface="Titillium Web"/>
                <a:cs typeface="Titillium Web"/>
                <a:sym typeface="Titillium Web"/>
              </a:rPr>
              <a:t>vertices</a:t>
            </a:r>
            <a:r>
              <a:rPr lang="en"/>
              <a:t> or </a:t>
            </a:r>
            <a:r>
              <a:rPr b="1" lang="en">
                <a:latin typeface="Titillium Web"/>
                <a:ea typeface="Titillium Web"/>
                <a:cs typeface="Titillium Web"/>
                <a:sym typeface="Titillium Web"/>
              </a:rPr>
              <a:t>nodes</a:t>
            </a:r>
            <a:r>
              <a:rPr lang="en"/>
              <a:t> and E equals </a:t>
            </a:r>
            <a:r>
              <a:rPr b="1" lang="en">
                <a:latin typeface="Titillium Web"/>
                <a:ea typeface="Titillium Web"/>
                <a:cs typeface="Titillium Web"/>
                <a:sym typeface="Titillium Web"/>
              </a:rPr>
              <a:t>edges</a:t>
            </a:r>
            <a:endParaRPr/>
          </a:p>
          <a:p>
            <a:pPr indent="-381000" lvl="0" marL="457200" rtl="0" algn="l">
              <a:spcBef>
                <a:spcPts val="0"/>
              </a:spcBef>
              <a:spcAft>
                <a:spcPts val="0"/>
              </a:spcAft>
              <a:buSzPts val="2400"/>
              <a:buChar char="▰"/>
            </a:pPr>
            <a:r>
              <a:rPr lang="en"/>
              <a:t>Vertices = {1, 2, 3, 4}</a:t>
            </a:r>
            <a:endParaRPr/>
          </a:p>
          <a:p>
            <a:pPr indent="-381000" lvl="0" marL="457200" rtl="0" algn="l">
              <a:spcBef>
                <a:spcPts val="0"/>
              </a:spcBef>
              <a:spcAft>
                <a:spcPts val="0"/>
              </a:spcAft>
              <a:buSzPts val="2400"/>
              <a:buChar char="▰"/>
            </a:pPr>
            <a:r>
              <a:rPr lang="en"/>
              <a:t>Edges = { {1, 2}, {1, 3} etc…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466450" y="38832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Graph Theory 101 (in short)</a:t>
            </a:r>
            <a:endParaRPr/>
          </a:p>
        </p:txBody>
      </p:sp>
      <p:sp>
        <p:nvSpPr>
          <p:cNvPr id="182" name="Google Shape;182;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7"/>
          <p:cNvPicPr preferRelativeResize="0"/>
          <p:nvPr/>
        </p:nvPicPr>
        <p:blipFill>
          <a:blip r:embed="rId3">
            <a:alphaModFix/>
          </a:blip>
          <a:stretch>
            <a:fillRect/>
          </a:stretch>
        </p:blipFill>
        <p:spPr>
          <a:xfrm>
            <a:off x="4784100" y="1428500"/>
            <a:ext cx="3696475" cy="3138575"/>
          </a:xfrm>
          <a:prstGeom prst="rect">
            <a:avLst/>
          </a:prstGeom>
          <a:noFill/>
          <a:ln>
            <a:noFill/>
          </a:ln>
        </p:spPr>
      </p:pic>
      <p:pic>
        <p:nvPicPr>
          <p:cNvPr id="184" name="Google Shape;184;p27"/>
          <p:cNvPicPr preferRelativeResize="0"/>
          <p:nvPr/>
        </p:nvPicPr>
        <p:blipFill>
          <a:blip r:embed="rId4">
            <a:alphaModFix/>
          </a:blip>
          <a:stretch>
            <a:fillRect/>
          </a:stretch>
        </p:blipFill>
        <p:spPr>
          <a:xfrm>
            <a:off x="559425" y="1428500"/>
            <a:ext cx="3770000" cy="3138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466450" y="38832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Graph Theory 101 (in short)</a:t>
            </a:r>
            <a:endParaRPr/>
          </a:p>
        </p:txBody>
      </p:sp>
      <p:sp>
        <p:nvSpPr>
          <p:cNvPr id="190" name="Google Shape;190;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p28"/>
          <p:cNvPicPr preferRelativeResize="0"/>
          <p:nvPr/>
        </p:nvPicPr>
        <p:blipFill>
          <a:blip r:embed="rId3">
            <a:alphaModFix/>
          </a:blip>
          <a:stretch>
            <a:fillRect/>
          </a:stretch>
        </p:blipFill>
        <p:spPr>
          <a:xfrm>
            <a:off x="1333500" y="1425875"/>
            <a:ext cx="6477000" cy="3419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idx="4294967295" type="ctrTitle"/>
          </p:nvPr>
        </p:nvSpPr>
        <p:spPr>
          <a:xfrm>
            <a:off x="685800" y="2573950"/>
            <a:ext cx="62895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GraphQL Schemas</a:t>
            </a:r>
            <a:endParaRPr sz="6000"/>
          </a:p>
        </p:txBody>
      </p:sp>
      <p:grpSp>
        <p:nvGrpSpPr>
          <p:cNvPr id="197" name="Google Shape;197;p29"/>
          <p:cNvGrpSpPr/>
          <p:nvPr/>
        </p:nvGrpSpPr>
        <p:grpSpPr>
          <a:xfrm>
            <a:off x="1745961" y="352459"/>
            <a:ext cx="1675491" cy="1675513"/>
            <a:chOff x="6643075" y="3664250"/>
            <a:chExt cx="407950" cy="407975"/>
          </a:xfrm>
        </p:grpSpPr>
        <p:sp>
          <p:nvSpPr>
            <p:cNvPr id="198" name="Google Shape;198;p29"/>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9"/>
          <p:cNvGrpSpPr/>
          <p:nvPr/>
        </p:nvGrpSpPr>
        <p:grpSpPr>
          <a:xfrm rot="727535">
            <a:off x="750467" y="1987952"/>
            <a:ext cx="688825" cy="688786"/>
            <a:chOff x="576250" y="4319400"/>
            <a:chExt cx="442075" cy="442050"/>
          </a:xfrm>
        </p:grpSpPr>
        <p:sp>
          <p:nvSpPr>
            <p:cNvPr id="201" name="Google Shape;201;p29"/>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9"/>
          <p:cNvSpPr/>
          <p:nvPr/>
        </p:nvSpPr>
        <p:spPr>
          <a:xfrm>
            <a:off x="1344744" y="738932"/>
            <a:ext cx="261927" cy="25009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rot="2697461">
            <a:off x="3070537" y="2019141"/>
            <a:ext cx="397516" cy="379563"/>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3385024" y="1802439"/>
            <a:ext cx="159240" cy="15212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rot="1280389">
            <a:off x="1163299" y="1493211"/>
            <a:ext cx="159248" cy="15210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2"/>
          <p:cNvSpPr txBox="1"/>
          <p:nvPr>
            <p:ph idx="4294967295" type="ctrTitle"/>
          </p:nvPr>
        </p:nvSpPr>
        <p:spPr>
          <a:xfrm>
            <a:off x="685800" y="440350"/>
            <a:ext cx="43605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HELLO</a:t>
            </a:r>
            <a:r>
              <a:rPr lang="en" sz="6000"/>
              <a:t>!</a:t>
            </a:r>
            <a:endParaRPr sz="6000"/>
          </a:p>
        </p:txBody>
      </p:sp>
      <p:sp>
        <p:nvSpPr>
          <p:cNvPr id="62" name="Google Shape;62;p12"/>
          <p:cNvSpPr txBox="1"/>
          <p:nvPr>
            <p:ph idx="4294967295" type="subTitle"/>
          </p:nvPr>
        </p:nvSpPr>
        <p:spPr>
          <a:xfrm>
            <a:off x="685800" y="1639975"/>
            <a:ext cx="4967700" cy="315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Titillium Web"/>
                <a:ea typeface="Titillium Web"/>
                <a:cs typeface="Titillium Web"/>
                <a:sym typeface="Titillium Web"/>
              </a:rPr>
              <a:t>I am Liam Norman</a:t>
            </a:r>
            <a:endParaRPr b="1">
              <a:latin typeface="Titillium Web"/>
              <a:ea typeface="Titillium Web"/>
              <a:cs typeface="Titillium Web"/>
              <a:sym typeface="Titillium Web"/>
            </a:endParaRPr>
          </a:p>
          <a:p>
            <a:pPr indent="-381000" lvl="0" marL="457200" rtl="0" algn="l">
              <a:spcBef>
                <a:spcPts val="600"/>
              </a:spcBef>
              <a:spcAft>
                <a:spcPts val="0"/>
              </a:spcAft>
              <a:buSzPts val="2400"/>
              <a:buFont typeface="Titillium Web"/>
              <a:buChar char="●"/>
            </a:pPr>
            <a:r>
              <a:rPr lang="en">
                <a:latin typeface="Titillium Web"/>
                <a:ea typeface="Titillium Web"/>
                <a:cs typeface="Titillium Web"/>
                <a:sym typeface="Titillium Web"/>
              </a:rPr>
              <a:t>Software Engineer at Superbalist.com</a:t>
            </a:r>
            <a:endParaRPr>
              <a:latin typeface="Titillium Web"/>
              <a:ea typeface="Titillium Web"/>
              <a:cs typeface="Titillium Web"/>
              <a:sym typeface="Titillium Web"/>
            </a:endParaRPr>
          </a:p>
          <a:p>
            <a:pPr indent="-381000" lvl="0" marL="457200" rtl="0" algn="l">
              <a:spcBef>
                <a:spcPts val="0"/>
              </a:spcBef>
              <a:spcAft>
                <a:spcPts val="0"/>
              </a:spcAft>
              <a:buSzPts val="2400"/>
              <a:buFont typeface="Titillium Web"/>
              <a:buChar char="●"/>
            </a:pPr>
            <a:r>
              <a:rPr lang="en">
                <a:latin typeface="Titillium Web"/>
                <a:ea typeface="Titillium Web"/>
                <a:cs typeface="Titillium Web"/>
                <a:sym typeface="Titillium Web"/>
              </a:rPr>
              <a:t>Organiser of CT PHP</a:t>
            </a:r>
            <a:endParaRPr>
              <a:latin typeface="Titillium Web"/>
              <a:ea typeface="Titillium Web"/>
              <a:cs typeface="Titillium Web"/>
              <a:sym typeface="Titillium Web"/>
            </a:endParaRPr>
          </a:p>
          <a:p>
            <a:pPr indent="-381000" lvl="0" marL="457200" rtl="0" algn="l">
              <a:spcBef>
                <a:spcPts val="0"/>
              </a:spcBef>
              <a:spcAft>
                <a:spcPts val="0"/>
              </a:spcAft>
              <a:buSzPts val="2400"/>
              <a:buFont typeface="Titillium Web"/>
              <a:buChar char="●"/>
            </a:pPr>
            <a:r>
              <a:rPr lang="en">
                <a:latin typeface="Titillium Web"/>
                <a:ea typeface="Titillium Web"/>
                <a:cs typeface="Titillium Web"/>
                <a:sym typeface="Titillium Web"/>
              </a:rPr>
              <a:t>Blog at liamnorman.com</a:t>
            </a:r>
            <a:endParaRPr>
              <a:latin typeface="Titillium Web"/>
              <a:ea typeface="Titillium Web"/>
              <a:cs typeface="Titillium Web"/>
              <a:sym typeface="Titillium Web"/>
            </a:endParaRPr>
          </a:p>
          <a:p>
            <a:pPr indent="-381000" lvl="0" marL="457200" rtl="0" algn="l">
              <a:spcBef>
                <a:spcPts val="0"/>
              </a:spcBef>
              <a:spcAft>
                <a:spcPts val="0"/>
              </a:spcAft>
              <a:buSzPts val="2400"/>
              <a:buFont typeface="Titillium Web"/>
              <a:buChar char="●"/>
            </a:pPr>
            <a:r>
              <a:rPr b="1" lang="en">
                <a:latin typeface="Titillium Web"/>
                <a:ea typeface="Titillium Web"/>
                <a:cs typeface="Titillium Web"/>
                <a:sym typeface="Titillium Web"/>
              </a:rPr>
              <a:t>@liamjnorman</a:t>
            </a:r>
            <a:endParaRPr b="1">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t/>
            </a:r>
            <a:endParaRPr b="1"/>
          </a:p>
        </p:txBody>
      </p:sp>
      <p:sp>
        <p:nvSpPr>
          <p:cNvPr id="63" name="Google Shape;63;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2"/>
          <p:cNvSpPr txBox="1"/>
          <p:nvPr/>
        </p:nvSpPr>
        <p:spPr>
          <a:xfrm>
            <a:off x="3235650" y="845575"/>
            <a:ext cx="3263700" cy="315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chemeClr val="lt1"/>
                </a:solidFill>
                <a:latin typeface="Titillium Web"/>
                <a:ea typeface="Titillium Web"/>
                <a:cs typeface="Titillium Web"/>
                <a:sym typeface="Titillium Web"/>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GraphQL Schemas</a:t>
            </a:r>
            <a:endParaRPr/>
          </a:p>
        </p:txBody>
      </p:sp>
      <p:sp>
        <p:nvSpPr>
          <p:cNvPr id="215" name="Google Shape;215;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30"/>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Schema First Design</a:t>
            </a:r>
            <a:br>
              <a:rPr lang="en"/>
            </a:br>
            <a:endParaRPr/>
          </a:p>
          <a:p>
            <a:pPr indent="-381000" lvl="0" marL="457200" rtl="0" algn="l">
              <a:spcBef>
                <a:spcPts val="0"/>
              </a:spcBef>
              <a:spcAft>
                <a:spcPts val="0"/>
              </a:spcAft>
              <a:buSzPts val="2400"/>
              <a:buChar char="▰"/>
            </a:pPr>
            <a:r>
              <a:rPr lang="en"/>
              <a:t>GraphQL schemas are defined by GraphQL SDL (schema definition language)</a:t>
            </a:r>
            <a:br>
              <a:rPr lang="en"/>
            </a:br>
            <a:endParaRPr/>
          </a:p>
          <a:p>
            <a:pPr indent="-381000" lvl="0" marL="457200" rtl="0" algn="l">
              <a:spcBef>
                <a:spcPts val="0"/>
              </a:spcBef>
              <a:spcAft>
                <a:spcPts val="0"/>
              </a:spcAft>
              <a:buSzPts val="2400"/>
              <a:buChar char="▰"/>
            </a:pPr>
            <a:r>
              <a:rPr lang="en"/>
              <a:t>GraphQL Schema documents are text documents that define the types available in your application</a:t>
            </a: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Defining Types</a:t>
            </a:r>
            <a:endParaRPr/>
          </a:p>
        </p:txBody>
      </p:sp>
      <p:sp>
        <p:nvSpPr>
          <p:cNvPr id="222" name="Google Shape;222;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31"/>
          <p:cNvSpPr txBox="1"/>
          <p:nvPr>
            <p:ph idx="1" type="body"/>
          </p:nvPr>
        </p:nvSpPr>
        <p:spPr>
          <a:xfrm>
            <a:off x="457200" y="1428750"/>
            <a:ext cx="73443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We are going to look at a podcast application called GraphPod</a:t>
            </a:r>
            <a:br>
              <a:rPr lang="en"/>
            </a:br>
            <a:endParaRPr/>
          </a:p>
          <a:p>
            <a:pPr indent="-381000" lvl="0" marL="457200" rtl="0" algn="l">
              <a:spcBef>
                <a:spcPts val="0"/>
              </a:spcBef>
              <a:spcAft>
                <a:spcPts val="0"/>
              </a:spcAft>
              <a:buSzPts val="2400"/>
              <a:buChar char="▰"/>
            </a:pPr>
            <a:r>
              <a:rPr lang="en"/>
              <a:t>We are going to design a few types for our application</a:t>
            </a:r>
            <a:br>
              <a:rPr lang="en"/>
            </a:br>
            <a:endParaRPr/>
          </a:p>
          <a:p>
            <a:pPr indent="-381000" lvl="0" marL="457200" rtl="0" algn="l">
              <a:spcBef>
                <a:spcPts val="0"/>
              </a:spcBef>
              <a:spcAft>
                <a:spcPts val="0"/>
              </a:spcAft>
              <a:buSzPts val="2400"/>
              <a:buChar char="▰"/>
            </a:pPr>
            <a:r>
              <a:rPr lang="en"/>
              <a:t>All schema types have the </a:t>
            </a:r>
            <a:r>
              <a:rPr b="1" lang="en">
                <a:latin typeface="Titillium Web"/>
                <a:ea typeface="Titillium Web"/>
                <a:cs typeface="Titillium Web"/>
                <a:sym typeface="Titillium Web"/>
              </a:rPr>
              <a:t>.graphql</a:t>
            </a:r>
            <a:r>
              <a:rPr lang="en"/>
              <a:t> extension</a:t>
            </a:r>
            <a:br>
              <a:rPr lang="en"/>
            </a:br>
            <a:endParaRPr/>
          </a:p>
          <a:p>
            <a:pPr indent="-381000" lvl="0" marL="457200" rtl="0" algn="l">
              <a:spcBef>
                <a:spcPts val="0"/>
              </a:spcBef>
              <a:spcAft>
                <a:spcPts val="0"/>
              </a:spcAft>
              <a:buSzPts val="2400"/>
              <a:buChar char="▰"/>
            </a:pPr>
            <a:r>
              <a:rPr lang="en"/>
              <a:t>First let’s learn about GraphQL Schemas and the SDL</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32"/>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GraphQL has support for various scalar types</a:t>
            </a:r>
            <a:endParaRPr/>
          </a:p>
          <a:p>
            <a:pPr indent="-381000" lvl="0" marL="457200" rtl="0" algn="l">
              <a:spcBef>
                <a:spcPts val="0"/>
              </a:spcBef>
              <a:spcAft>
                <a:spcPts val="0"/>
              </a:spcAft>
              <a:buSzPts val="2400"/>
              <a:buFont typeface="Titillium Web"/>
              <a:buChar char="▰"/>
            </a:pPr>
            <a:r>
              <a:rPr b="1" lang="en">
                <a:latin typeface="Titillium Web"/>
                <a:ea typeface="Titillium Web"/>
                <a:cs typeface="Titillium Web"/>
                <a:sym typeface="Titillium Web"/>
              </a:rPr>
              <a:t>Int</a:t>
            </a:r>
            <a:endParaRPr b="1">
              <a:latin typeface="Titillium Web"/>
              <a:ea typeface="Titillium Web"/>
              <a:cs typeface="Titillium Web"/>
              <a:sym typeface="Titillium Web"/>
            </a:endParaRPr>
          </a:p>
          <a:p>
            <a:pPr indent="-381000" lvl="0" marL="457200" rtl="0" algn="l">
              <a:spcBef>
                <a:spcPts val="0"/>
              </a:spcBef>
              <a:spcAft>
                <a:spcPts val="0"/>
              </a:spcAft>
              <a:buSzPts val="2400"/>
              <a:buFont typeface="Titillium Web"/>
              <a:buChar char="▰"/>
            </a:pPr>
            <a:r>
              <a:rPr b="1" lang="en">
                <a:latin typeface="Titillium Web"/>
                <a:ea typeface="Titillium Web"/>
                <a:cs typeface="Titillium Web"/>
                <a:sym typeface="Titillium Web"/>
              </a:rPr>
              <a:t>Float</a:t>
            </a:r>
            <a:endParaRPr b="1">
              <a:latin typeface="Titillium Web"/>
              <a:ea typeface="Titillium Web"/>
              <a:cs typeface="Titillium Web"/>
              <a:sym typeface="Titillium Web"/>
            </a:endParaRPr>
          </a:p>
          <a:p>
            <a:pPr indent="-381000" lvl="0" marL="457200" rtl="0" algn="l">
              <a:spcBef>
                <a:spcPts val="0"/>
              </a:spcBef>
              <a:spcAft>
                <a:spcPts val="0"/>
              </a:spcAft>
              <a:buSzPts val="2400"/>
              <a:buFont typeface="Titillium Web"/>
              <a:buChar char="▰"/>
            </a:pPr>
            <a:r>
              <a:rPr b="1" lang="en">
                <a:latin typeface="Titillium Web"/>
                <a:ea typeface="Titillium Web"/>
                <a:cs typeface="Titillium Web"/>
                <a:sym typeface="Titillium Web"/>
              </a:rPr>
              <a:t>String</a:t>
            </a:r>
            <a:endParaRPr b="1">
              <a:latin typeface="Titillium Web"/>
              <a:ea typeface="Titillium Web"/>
              <a:cs typeface="Titillium Web"/>
              <a:sym typeface="Titillium Web"/>
            </a:endParaRPr>
          </a:p>
          <a:p>
            <a:pPr indent="-381000" lvl="0" marL="457200" rtl="0" algn="l">
              <a:spcBef>
                <a:spcPts val="0"/>
              </a:spcBef>
              <a:spcAft>
                <a:spcPts val="0"/>
              </a:spcAft>
              <a:buSzPts val="2400"/>
              <a:buFont typeface="Titillium Web"/>
              <a:buChar char="▰"/>
            </a:pPr>
            <a:r>
              <a:rPr b="1" lang="en">
                <a:latin typeface="Titillium Web"/>
                <a:ea typeface="Titillium Web"/>
                <a:cs typeface="Titillium Web"/>
                <a:sym typeface="Titillium Web"/>
              </a:rPr>
              <a:t>Boolean</a:t>
            </a:r>
            <a:endParaRPr b="1">
              <a:latin typeface="Titillium Web"/>
              <a:ea typeface="Titillium Web"/>
              <a:cs typeface="Titillium Web"/>
              <a:sym typeface="Titillium Web"/>
            </a:endParaRPr>
          </a:p>
          <a:p>
            <a:pPr indent="-381000" lvl="0" marL="457200" rtl="0" algn="l">
              <a:spcBef>
                <a:spcPts val="0"/>
              </a:spcBef>
              <a:spcAft>
                <a:spcPts val="0"/>
              </a:spcAft>
              <a:buSzPts val="2400"/>
              <a:buChar char="▰"/>
            </a:pPr>
            <a:r>
              <a:rPr b="1" lang="en">
                <a:latin typeface="Titillium Web"/>
                <a:ea typeface="Titillium Web"/>
                <a:cs typeface="Titillium Web"/>
                <a:sym typeface="Titillium Web"/>
              </a:rPr>
              <a:t>ID</a:t>
            </a:r>
            <a:r>
              <a:rPr lang="en"/>
              <a:t> - represents unique identifier</a:t>
            </a:r>
            <a:endParaRPr/>
          </a:p>
          <a:p>
            <a:pPr indent="-381000" lvl="0" marL="457200" rtl="0" algn="l">
              <a:spcBef>
                <a:spcPts val="0"/>
              </a:spcBef>
              <a:spcAft>
                <a:spcPts val="0"/>
              </a:spcAft>
              <a:buSzPts val="2400"/>
              <a:buChar char="▰"/>
            </a:pPr>
            <a:r>
              <a:rPr b="1" lang="en">
                <a:latin typeface="Titillium Web"/>
                <a:ea typeface="Titillium Web"/>
                <a:cs typeface="Titillium Web"/>
                <a:sym typeface="Titillium Web"/>
              </a:rPr>
              <a:t>!</a:t>
            </a:r>
            <a:r>
              <a:rPr lang="en"/>
              <a:t> represents required type</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230" name="Google Shape;230;p32"/>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 101 - Scalar Types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 101 - Object Types and Fields</a:t>
            </a:r>
            <a:endParaRPr/>
          </a:p>
        </p:txBody>
      </p:sp>
      <p:sp>
        <p:nvSpPr>
          <p:cNvPr id="236" name="Google Shape;236;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33"/>
          <p:cNvSpPr txBox="1"/>
          <p:nvPr>
            <p:ph idx="1" type="body"/>
          </p:nvPr>
        </p:nvSpPr>
        <p:spPr>
          <a:xfrm>
            <a:off x="457200" y="1344423"/>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The core unit of a GraphQL schema is the type. A type represents a custom object and these objects describe your application’s features</a:t>
            </a:r>
            <a:endParaRPr/>
          </a:p>
          <a:p>
            <a:pPr indent="0" lvl="0" marL="457200" rtl="0" algn="l">
              <a:spcBef>
                <a:spcPts val="600"/>
              </a:spcBef>
              <a:spcAft>
                <a:spcPts val="0"/>
              </a:spcAft>
              <a:buNone/>
            </a:pPr>
            <a:r>
              <a:t/>
            </a:r>
            <a:endParaRPr sz="1800">
              <a:solidFill>
                <a:srgbClr val="FFFFFF"/>
              </a:solidFill>
            </a:endParaRPr>
          </a:p>
          <a:p>
            <a:pPr indent="0" lvl="0" marL="457200" rtl="0" algn="l">
              <a:spcBef>
                <a:spcPts val="600"/>
              </a:spcBef>
              <a:spcAft>
                <a:spcPts val="0"/>
              </a:spcAft>
              <a:buNone/>
            </a:pPr>
            <a:r>
              <a:t/>
            </a:r>
            <a:endParaRPr sz="1800"/>
          </a:p>
          <a:p>
            <a:pPr indent="0" lvl="0" marL="457200" rtl="0" algn="l">
              <a:spcBef>
                <a:spcPts val="600"/>
              </a:spcBef>
              <a:spcAft>
                <a:spcPts val="0"/>
              </a:spcAft>
              <a:buNone/>
            </a:pPr>
            <a:r>
              <a:t/>
            </a:r>
            <a:endParaRPr sz="1800"/>
          </a:p>
          <a:p>
            <a:pPr indent="0" lvl="0" marL="0" rtl="0" algn="l">
              <a:spcBef>
                <a:spcPts val="600"/>
              </a:spcBef>
              <a:spcAft>
                <a:spcPts val="0"/>
              </a:spcAft>
              <a:buNone/>
            </a:pPr>
            <a:r>
              <a:t/>
            </a:r>
            <a:endParaRPr sz="1800"/>
          </a:p>
        </p:txBody>
      </p:sp>
      <p:pic>
        <p:nvPicPr>
          <p:cNvPr id="238" name="Google Shape;238;p33"/>
          <p:cNvPicPr preferRelativeResize="0"/>
          <p:nvPr/>
        </p:nvPicPr>
        <p:blipFill>
          <a:blip r:embed="rId3">
            <a:alphaModFix/>
          </a:blip>
          <a:stretch>
            <a:fillRect/>
          </a:stretch>
        </p:blipFill>
        <p:spPr>
          <a:xfrm>
            <a:off x="2314750" y="2818700"/>
            <a:ext cx="4514499" cy="2186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34"/>
          <p:cNvSpPr txBox="1"/>
          <p:nvPr>
            <p:ph idx="1" type="body"/>
          </p:nvPr>
        </p:nvSpPr>
        <p:spPr>
          <a:xfrm>
            <a:off x="457200" y="1428750"/>
            <a:ext cx="76386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There are two types that are special namely </a:t>
            </a:r>
            <a:r>
              <a:rPr b="1" lang="en">
                <a:latin typeface="Titillium Web"/>
                <a:ea typeface="Titillium Web"/>
                <a:cs typeface="Titillium Web"/>
                <a:sym typeface="Titillium Web"/>
              </a:rPr>
              <a:t>query</a:t>
            </a:r>
            <a:r>
              <a:rPr lang="en"/>
              <a:t> and </a:t>
            </a:r>
            <a:r>
              <a:rPr b="1" lang="en">
                <a:latin typeface="Titillium Web"/>
                <a:ea typeface="Titillium Web"/>
                <a:cs typeface="Titillium Web"/>
                <a:sym typeface="Titillium Web"/>
              </a:rPr>
              <a:t>mutation</a:t>
            </a:r>
            <a:br>
              <a:rPr lang="en"/>
            </a:br>
            <a:endParaRPr/>
          </a:p>
          <a:p>
            <a:pPr indent="-381000" lvl="0" marL="457200" rtl="0" algn="l">
              <a:spcBef>
                <a:spcPts val="0"/>
              </a:spcBef>
              <a:spcAft>
                <a:spcPts val="0"/>
              </a:spcAft>
              <a:buSzPts val="2400"/>
              <a:buChar char="▰"/>
            </a:pPr>
            <a:r>
              <a:rPr lang="en"/>
              <a:t>Query defines that we are going to be </a:t>
            </a:r>
            <a:r>
              <a:rPr b="1" lang="en">
                <a:latin typeface="Titillium Web"/>
                <a:ea typeface="Titillium Web"/>
                <a:cs typeface="Titillium Web"/>
                <a:sym typeface="Titillium Web"/>
              </a:rPr>
              <a:t>fetching</a:t>
            </a:r>
            <a:r>
              <a:rPr lang="en"/>
              <a:t> data, think of it as similar to a </a:t>
            </a:r>
            <a:r>
              <a:rPr b="1" lang="en">
                <a:latin typeface="Titillium Web"/>
                <a:ea typeface="Titillium Web"/>
                <a:cs typeface="Titillium Web"/>
                <a:sym typeface="Titillium Web"/>
              </a:rPr>
              <a:t>GET</a:t>
            </a:r>
            <a:r>
              <a:rPr lang="en"/>
              <a:t> HTTP request</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A </a:t>
            </a:r>
            <a:r>
              <a:rPr b="1" lang="en">
                <a:latin typeface="Titillium Web"/>
                <a:ea typeface="Titillium Web"/>
                <a:cs typeface="Titillium Web"/>
                <a:sym typeface="Titillium Web"/>
              </a:rPr>
              <a:t>mutation</a:t>
            </a:r>
            <a:r>
              <a:rPr lang="en"/>
              <a:t> defines that we are going to be updating the data. Think of them as </a:t>
            </a:r>
            <a:r>
              <a:rPr b="1" lang="en">
                <a:latin typeface="Titillium Web"/>
                <a:ea typeface="Titillium Web"/>
                <a:cs typeface="Titillium Web"/>
                <a:sym typeface="Titillium Web"/>
              </a:rPr>
              <a:t>POST</a:t>
            </a:r>
            <a:r>
              <a:rPr lang="en"/>
              <a:t>/</a:t>
            </a:r>
            <a:r>
              <a:rPr b="1" lang="en">
                <a:latin typeface="Titillium Web"/>
                <a:ea typeface="Titillium Web"/>
                <a:cs typeface="Titillium Web"/>
                <a:sym typeface="Titillium Web"/>
              </a:rPr>
              <a:t>PUT</a:t>
            </a:r>
            <a:r>
              <a:rPr lang="en"/>
              <a:t>/</a:t>
            </a:r>
            <a:r>
              <a:rPr b="1" lang="en">
                <a:latin typeface="Titillium Web"/>
                <a:ea typeface="Titillium Web"/>
                <a:cs typeface="Titillium Web"/>
                <a:sym typeface="Titillium Web"/>
              </a:rPr>
              <a:t>DELETE</a:t>
            </a:r>
            <a:r>
              <a:rPr lang="en"/>
              <a:t> HTTP requests</a:t>
            </a:r>
            <a:br>
              <a:rPr lang="en"/>
            </a:br>
            <a:br>
              <a:rPr lang="en"/>
            </a:br>
            <a:r>
              <a:rPr lang="en"/>
              <a:t>However </a:t>
            </a:r>
            <a:r>
              <a:rPr b="1" lang="en">
                <a:latin typeface="Titillium Web"/>
                <a:ea typeface="Titillium Web"/>
                <a:cs typeface="Titillium Web"/>
                <a:sym typeface="Titillium Web"/>
              </a:rPr>
              <a:t>all</a:t>
            </a:r>
            <a:r>
              <a:rPr lang="en"/>
              <a:t> requests to a GraphQL server are </a:t>
            </a:r>
            <a:r>
              <a:rPr b="1" lang="en">
                <a:latin typeface="Titillium Web"/>
                <a:ea typeface="Titillium Web"/>
                <a:cs typeface="Titillium Web"/>
                <a:sym typeface="Titillium Web"/>
              </a:rPr>
              <a:t>POST</a:t>
            </a:r>
            <a:r>
              <a:rPr lang="en"/>
              <a:t>.</a:t>
            </a: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245" name="Google Shape;245;p34"/>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 101 - Queries and Mutations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35"/>
          <p:cNvPicPr preferRelativeResize="0"/>
          <p:nvPr/>
        </p:nvPicPr>
        <p:blipFill>
          <a:blip r:embed="rId3">
            <a:alphaModFix/>
          </a:blip>
          <a:stretch>
            <a:fillRect/>
          </a:stretch>
        </p:blipFill>
        <p:spPr>
          <a:xfrm>
            <a:off x="152400" y="750838"/>
            <a:ext cx="8839199" cy="3641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36"/>
          <p:cNvPicPr preferRelativeResize="0"/>
          <p:nvPr/>
        </p:nvPicPr>
        <p:blipFill>
          <a:blip r:embed="rId3">
            <a:alphaModFix/>
          </a:blip>
          <a:stretch>
            <a:fillRect/>
          </a:stretch>
        </p:blipFill>
        <p:spPr>
          <a:xfrm>
            <a:off x="730650" y="152400"/>
            <a:ext cx="7912999" cy="4788200"/>
          </a:xfrm>
          <a:prstGeom prst="rect">
            <a:avLst/>
          </a:prstGeom>
          <a:noFill/>
          <a:ln>
            <a:noFill/>
          </a:ln>
        </p:spPr>
      </p:pic>
      <p:sp>
        <p:nvSpPr>
          <p:cNvPr id="258" name="Google Shape;258;p36"/>
          <p:cNvSpPr/>
          <p:nvPr/>
        </p:nvSpPr>
        <p:spPr>
          <a:xfrm>
            <a:off x="2657975" y="294200"/>
            <a:ext cx="3043500" cy="1734900"/>
          </a:xfrm>
          <a:prstGeom prst="rect">
            <a:avLst/>
          </a:prstGeom>
          <a:noFill/>
          <a:ln cap="flat" cmpd="sng" w="285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Example GraphQL Mutation</a:t>
            </a:r>
            <a:endParaRPr/>
          </a:p>
        </p:txBody>
      </p:sp>
      <p:sp>
        <p:nvSpPr>
          <p:cNvPr id="264" name="Google Shape;264;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7"/>
          <p:cNvPicPr preferRelativeResize="0"/>
          <p:nvPr/>
        </p:nvPicPr>
        <p:blipFill>
          <a:blip r:embed="rId3">
            <a:alphaModFix/>
          </a:blip>
          <a:stretch>
            <a:fillRect/>
          </a:stretch>
        </p:blipFill>
        <p:spPr>
          <a:xfrm>
            <a:off x="152400" y="1444375"/>
            <a:ext cx="8839199" cy="3262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38"/>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We can define enums using the </a:t>
            </a:r>
            <a:r>
              <a:rPr b="1" lang="en">
                <a:latin typeface="Titillium Web"/>
                <a:ea typeface="Titillium Web"/>
                <a:cs typeface="Titillium Web"/>
                <a:sym typeface="Titillium Web"/>
              </a:rPr>
              <a:t>enum</a:t>
            </a:r>
            <a:r>
              <a:rPr lang="en"/>
              <a:t> type</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272" name="Google Shape;272;p38"/>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 101 - Enumeration fields</a:t>
            </a:r>
            <a:endParaRPr/>
          </a:p>
        </p:txBody>
      </p:sp>
      <p:pic>
        <p:nvPicPr>
          <p:cNvPr id="273" name="Google Shape;273;p38"/>
          <p:cNvPicPr preferRelativeResize="0"/>
          <p:nvPr/>
        </p:nvPicPr>
        <p:blipFill>
          <a:blip r:embed="rId3">
            <a:alphaModFix/>
          </a:blip>
          <a:stretch>
            <a:fillRect/>
          </a:stretch>
        </p:blipFill>
        <p:spPr>
          <a:xfrm>
            <a:off x="2414500" y="1943975"/>
            <a:ext cx="3347824" cy="3148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39"/>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A </a:t>
            </a:r>
            <a:r>
              <a:rPr b="1" lang="en">
                <a:latin typeface="Titillium Web"/>
                <a:ea typeface="Titillium Web"/>
                <a:cs typeface="Titillium Web"/>
                <a:sym typeface="Titillium Web"/>
              </a:rPr>
              <a:t>list</a:t>
            </a:r>
            <a:r>
              <a:rPr lang="en"/>
              <a:t> isn’t a scalar but signifies an array of object types or scalars</a:t>
            </a: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280" name="Google Shape;280;p39"/>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 101 - Lists</a:t>
            </a:r>
            <a:endParaRPr/>
          </a:p>
        </p:txBody>
      </p:sp>
      <p:pic>
        <p:nvPicPr>
          <p:cNvPr id="281" name="Google Shape;281;p39"/>
          <p:cNvPicPr preferRelativeResize="0"/>
          <p:nvPr/>
        </p:nvPicPr>
        <p:blipFill>
          <a:blip r:embed="rId3">
            <a:alphaModFix/>
          </a:blip>
          <a:stretch>
            <a:fillRect/>
          </a:stretch>
        </p:blipFill>
        <p:spPr>
          <a:xfrm>
            <a:off x="1947875" y="2292775"/>
            <a:ext cx="4534824" cy="26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3"/>
          <p:cNvSpPr txBox="1"/>
          <p:nvPr>
            <p:ph type="ctrTitle"/>
          </p:nvPr>
        </p:nvSpPr>
        <p:spPr>
          <a:xfrm>
            <a:off x="685800" y="1583350"/>
            <a:ext cx="5796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GraphQL?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40"/>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A </a:t>
            </a:r>
            <a:r>
              <a:rPr b="1" lang="en" sz="2000">
                <a:latin typeface="Titillium Web"/>
                <a:ea typeface="Titillium Web"/>
                <a:cs typeface="Titillium Web"/>
                <a:sym typeface="Titillium Web"/>
              </a:rPr>
              <a:t>interface</a:t>
            </a:r>
            <a:r>
              <a:rPr lang="en" sz="2000"/>
              <a:t> is an abstract type that includes a certain set of fields that a type must implement if it implements the interface</a:t>
            </a:r>
            <a:br>
              <a:rPr lang="en" sz="2000"/>
            </a:br>
            <a:endParaRPr sz="2000"/>
          </a:p>
          <a:p>
            <a:pPr indent="-355600" lvl="0" marL="457200" rtl="0" algn="l">
              <a:spcBef>
                <a:spcPts val="0"/>
              </a:spcBef>
              <a:spcAft>
                <a:spcPts val="0"/>
              </a:spcAft>
              <a:buSzPts val="2000"/>
              <a:buChar char="▰"/>
            </a:pPr>
            <a:r>
              <a:rPr lang="en" sz="2000"/>
              <a:t>Similar to how interfaces work in Java, PHP etc…</a:t>
            </a:r>
            <a:br>
              <a:rPr lang="en" sz="2000"/>
            </a:br>
            <a:endParaRPr sz="2000"/>
          </a:p>
          <a:p>
            <a:pPr indent="-355600" lvl="0" marL="457200" rtl="0" algn="l">
              <a:spcBef>
                <a:spcPts val="0"/>
              </a:spcBef>
              <a:spcAft>
                <a:spcPts val="0"/>
              </a:spcAft>
              <a:buSzPts val="2000"/>
              <a:buChar char="▰"/>
            </a:pPr>
            <a:r>
              <a:rPr lang="en" sz="2000"/>
              <a:t>Interfaces are useful when you are returning objects of different types</a:t>
            </a:r>
            <a:br>
              <a:rPr lang="en" sz="2000"/>
            </a:br>
            <a:r>
              <a:rPr lang="en" sz="2000"/>
              <a:t> </a:t>
            </a:r>
            <a:endParaRPr sz="2000"/>
          </a:p>
          <a:p>
            <a:pPr indent="-355600" lvl="0" marL="457200" rtl="0" algn="l">
              <a:spcBef>
                <a:spcPts val="0"/>
              </a:spcBef>
              <a:spcAft>
                <a:spcPts val="0"/>
              </a:spcAft>
              <a:buSzPts val="2000"/>
              <a:buChar char="▰"/>
            </a:pPr>
            <a:r>
              <a:rPr lang="en" sz="2000"/>
              <a:t>Interfaces force validation and common design among data types</a:t>
            </a:r>
            <a:br>
              <a:rPr lang="en" sz="2000"/>
            </a:br>
            <a:endParaRPr sz="2000"/>
          </a:p>
          <a:p>
            <a:pPr indent="0" lvl="0" marL="457200" rtl="0" algn="l">
              <a:spcBef>
                <a:spcPts val="600"/>
              </a:spcBef>
              <a:spcAft>
                <a:spcPts val="0"/>
              </a:spcAft>
              <a:buNone/>
            </a:pPr>
            <a:r>
              <a:t/>
            </a:r>
            <a:endParaRPr sz="2000">
              <a:solidFill>
                <a:srgbClr val="FFFFFF"/>
              </a:solidFill>
            </a:endParaRPr>
          </a:p>
          <a:p>
            <a:pPr indent="0" lvl="0" marL="457200" rtl="0" algn="l">
              <a:spcBef>
                <a:spcPts val="600"/>
              </a:spcBef>
              <a:spcAft>
                <a:spcPts val="0"/>
              </a:spcAft>
              <a:buNone/>
            </a:pPr>
            <a:r>
              <a:t/>
            </a:r>
            <a:endParaRPr sz="2000"/>
          </a:p>
          <a:p>
            <a:pPr indent="0" lvl="0" marL="457200" rtl="0" algn="l">
              <a:spcBef>
                <a:spcPts val="600"/>
              </a:spcBef>
              <a:spcAft>
                <a:spcPts val="0"/>
              </a:spcAft>
              <a:buNone/>
            </a:pPr>
            <a:r>
              <a:t/>
            </a:r>
            <a:endParaRPr sz="2000"/>
          </a:p>
          <a:p>
            <a:pPr indent="0" lvl="0" marL="0" rtl="0" algn="l">
              <a:spcBef>
                <a:spcPts val="600"/>
              </a:spcBef>
              <a:spcAft>
                <a:spcPts val="0"/>
              </a:spcAft>
              <a:buNone/>
            </a:pPr>
            <a:r>
              <a:t/>
            </a:r>
            <a:endParaRPr sz="2000"/>
          </a:p>
        </p:txBody>
      </p:sp>
      <p:sp>
        <p:nvSpPr>
          <p:cNvPr id="288" name="Google Shape;288;p40"/>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 101 - Interfaces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41"/>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 101 - Interfaces</a:t>
            </a:r>
            <a:endParaRPr/>
          </a:p>
        </p:txBody>
      </p:sp>
      <p:pic>
        <p:nvPicPr>
          <p:cNvPr id="295" name="Google Shape;295;p41"/>
          <p:cNvPicPr preferRelativeResize="0"/>
          <p:nvPr/>
        </p:nvPicPr>
        <p:blipFill>
          <a:blip r:embed="rId3">
            <a:alphaModFix/>
          </a:blip>
          <a:stretch>
            <a:fillRect/>
          </a:stretch>
        </p:blipFill>
        <p:spPr>
          <a:xfrm>
            <a:off x="1831512" y="1413950"/>
            <a:ext cx="4981176" cy="35467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42"/>
          <p:cNvSpPr txBox="1"/>
          <p:nvPr>
            <p:ph idx="1" type="body"/>
          </p:nvPr>
        </p:nvSpPr>
        <p:spPr>
          <a:xfrm>
            <a:off x="457200" y="1428750"/>
            <a:ext cx="40167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A </a:t>
            </a:r>
            <a:r>
              <a:rPr b="1" lang="en">
                <a:latin typeface="Titillium Web"/>
                <a:ea typeface="Titillium Web"/>
                <a:cs typeface="Titillium Web"/>
                <a:sym typeface="Titillium Web"/>
              </a:rPr>
              <a:t>union</a:t>
            </a:r>
            <a:r>
              <a:rPr lang="en"/>
              <a:t> is similar to a interface except they don’t force to define common data types.</a:t>
            </a: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302" name="Google Shape;302;p42"/>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Types 101 - Unions</a:t>
            </a:r>
            <a:endParaRPr/>
          </a:p>
        </p:txBody>
      </p:sp>
      <p:pic>
        <p:nvPicPr>
          <p:cNvPr id="303" name="Google Shape;303;p42"/>
          <p:cNvPicPr preferRelativeResize="0"/>
          <p:nvPr/>
        </p:nvPicPr>
        <p:blipFill>
          <a:blip r:embed="rId3">
            <a:alphaModFix/>
          </a:blip>
          <a:stretch>
            <a:fillRect/>
          </a:stretch>
        </p:blipFill>
        <p:spPr>
          <a:xfrm>
            <a:off x="4423500" y="562150"/>
            <a:ext cx="4453349" cy="4280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3"/>
          <p:cNvSpPr txBox="1"/>
          <p:nvPr>
            <p:ph idx="4294967295" type="ctrTitle"/>
          </p:nvPr>
        </p:nvSpPr>
        <p:spPr>
          <a:xfrm>
            <a:off x="685800" y="2573950"/>
            <a:ext cx="73491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Designing our Schema</a:t>
            </a:r>
            <a:endParaRPr sz="6000"/>
          </a:p>
        </p:txBody>
      </p:sp>
      <p:sp>
        <p:nvSpPr>
          <p:cNvPr id="309" name="Google Shape;309;p4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10" name="Google Shape;310;p43"/>
          <p:cNvGrpSpPr/>
          <p:nvPr/>
        </p:nvGrpSpPr>
        <p:grpSpPr>
          <a:xfrm>
            <a:off x="1738732" y="965590"/>
            <a:ext cx="1411512" cy="1207337"/>
            <a:chOff x="3927500" y="301425"/>
            <a:chExt cx="461550" cy="411625"/>
          </a:xfrm>
        </p:grpSpPr>
        <p:sp>
          <p:nvSpPr>
            <p:cNvPr id="311" name="Google Shape;311;p43"/>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3"/>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3"/>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3"/>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3"/>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3"/>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3"/>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43"/>
          <p:cNvGrpSpPr/>
          <p:nvPr/>
        </p:nvGrpSpPr>
        <p:grpSpPr>
          <a:xfrm>
            <a:off x="3297222" y="1346118"/>
            <a:ext cx="443034" cy="1227842"/>
            <a:chOff x="3951850" y="2985350"/>
            <a:chExt cx="407950" cy="416500"/>
          </a:xfrm>
        </p:grpSpPr>
        <p:sp>
          <p:nvSpPr>
            <p:cNvPr id="339" name="Google Shape;339;p4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solidFill>
              <a:srgbClr val="7DFFB1"/>
            </a:solid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solidFill>
              <a:srgbClr val="7DFFB1"/>
            </a:solid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solidFill>
              <a:srgbClr val="7DFFB1"/>
            </a:solid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solidFill>
              <a:srgbClr val="7DFFB1"/>
            </a:solid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Podcast Type</a:t>
            </a:r>
            <a:endParaRPr/>
          </a:p>
        </p:txBody>
      </p:sp>
      <p:sp>
        <p:nvSpPr>
          <p:cNvPr id="348" name="Google Shape;348;p4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49" name="Google Shape;349;p44"/>
          <p:cNvPicPr preferRelativeResize="0"/>
          <p:nvPr/>
        </p:nvPicPr>
        <p:blipFill>
          <a:blip r:embed="rId3">
            <a:alphaModFix/>
          </a:blip>
          <a:stretch>
            <a:fillRect/>
          </a:stretch>
        </p:blipFill>
        <p:spPr>
          <a:xfrm>
            <a:off x="1946000" y="1403775"/>
            <a:ext cx="4536699" cy="3546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User Type</a:t>
            </a:r>
            <a:endParaRPr/>
          </a:p>
        </p:txBody>
      </p:sp>
      <p:sp>
        <p:nvSpPr>
          <p:cNvPr id="355" name="Google Shape;355;p4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56" name="Google Shape;356;p45"/>
          <p:cNvPicPr preferRelativeResize="0"/>
          <p:nvPr/>
        </p:nvPicPr>
        <p:blipFill>
          <a:blip r:embed="rId3">
            <a:alphaModFix/>
          </a:blip>
          <a:stretch>
            <a:fillRect/>
          </a:stretch>
        </p:blipFill>
        <p:spPr>
          <a:xfrm>
            <a:off x="1420525" y="1393675"/>
            <a:ext cx="5946925" cy="3546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Station Type</a:t>
            </a:r>
            <a:endParaRPr/>
          </a:p>
        </p:txBody>
      </p:sp>
      <p:sp>
        <p:nvSpPr>
          <p:cNvPr id="362" name="Google Shape;362;p4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46"/>
          <p:cNvPicPr preferRelativeResize="0"/>
          <p:nvPr/>
        </p:nvPicPr>
        <p:blipFill>
          <a:blip r:embed="rId3">
            <a:alphaModFix/>
          </a:blip>
          <a:stretch>
            <a:fillRect/>
          </a:stretch>
        </p:blipFill>
        <p:spPr>
          <a:xfrm>
            <a:off x="2455065" y="1393650"/>
            <a:ext cx="4233875" cy="3546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Favourite Type</a:t>
            </a:r>
            <a:endParaRPr/>
          </a:p>
        </p:txBody>
      </p:sp>
      <p:sp>
        <p:nvSpPr>
          <p:cNvPr id="369" name="Google Shape;369;p4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70" name="Google Shape;370;p47"/>
          <p:cNvPicPr preferRelativeResize="0"/>
          <p:nvPr/>
        </p:nvPicPr>
        <p:blipFill>
          <a:blip r:embed="rId3">
            <a:alphaModFix/>
          </a:blip>
          <a:stretch>
            <a:fillRect/>
          </a:stretch>
        </p:blipFill>
        <p:spPr>
          <a:xfrm>
            <a:off x="2260899" y="1424100"/>
            <a:ext cx="4622200" cy="3546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8"/>
          <p:cNvSpPr txBox="1"/>
          <p:nvPr>
            <p:ph idx="4294967295" type="ctrTitle"/>
          </p:nvPr>
        </p:nvSpPr>
        <p:spPr>
          <a:xfrm>
            <a:off x="364950" y="2800025"/>
            <a:ext cx="8414100" cy="1745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Building a GraphQL API</a:t>
            </a:r>
            <a:br>
              <a:rPr lang="en" sz="4800"/>
            </a:br>
            <a:endParaRPr sz="4800"/>
          </a:p>
        </p:txBody>
      </p:sp>
      <p:sp>
        <p:nvSpPr>
          <p:cNvPr id="376" name="Google Shape;376;p4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48"/>
          <p:cNvSpPr/>
          <p:nvPr/>
        </p:nvSpPr>
        <p:spPr>
          <a:xfrm>
            <a:off x="1086824" y="1162374"/>
            <a:ext cx="1297252" cy="855906"/>
          </a:xfrm>
          <a:custGeom>
            <a:rect b="b" l="l" r="r" t="t"/>
            <a:pathLst>
              <a:path extrusionOk="0" fill="none" h="16952" w="16952">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cap="rnd" cmpd="sng" w="12175">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p49"/>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Python 3.7</a:t>
            </a:r>
            <a:endParaRPr/>
          </a:p>
          <a:p>
            <a:pPr indent="-381000" lvl="0" marL="457200" rtl="0" algn="l">
              <a:spcBef>
                <a:spcPts val="0"/>
              </a:spcBef>
              <a:spcAft>
                <a:spcPts val="0"/>
              </a:spcAft>
              <a:buSzPts val="2400"/>
              <a:buChar char="▰"/>
            </a:pPr>
            <a:r>
              <a:rPr lang="en"/>
              <a:t>Graphene 2.0 and Graphene-Django</a:t>
            </a:r>
            <a:endParaRPr/>
          </a:p>
          <a:p>
            <a:pPr indent="-381000" lvl="0" marL="457200" rtl="0" algn="l">
              <a:spcBef>
                <a:spcPts val="0"/>
              </a:spcBef>
              <a:spcAft>
                <a:spcPts val="0"/>
              </a:spcAft>
              <a:buSzPts val="2400"/>
              <a:buChar char="▰"/>
            </a:pPr>
            <a:r>
              <a:rPr lang="en"/>
              <a:t>Django 2.1</a:t>
            </a:r>
            <a:endParaRPr/>
          </a:p>
          <a:p>
            <a:pPr indent="-381000" lvl="0" marL="457200" rtl="0" algn="l">
              <a:spcBef>
                <a:spcPts val="0"/>
              </a:spcBef>
              <a:spcAft>
                <a:spcPts val="0"/>
              </a:spcAft>
              <a:buSzPts val="2400"/>
              <a:buChar char="▰"/>
            </a:pPr>
            <a:r>
              <a:rPr lang="en"/>
              <a:t>SQLite DB</a:t>
            </a:r>
            <a:endParaRPr/>
          </a:p>
          <a:p>
            <a:pPr indent="0" lvl="0" marL="457200" rtl="0" algn="l">
              <a:spcBef>
                <a:spcPts val="600"/>
              </a:spcBef>
              <a:spcAft>
                <a:spcPts val="0"/>
              </a:spcAft>
              <a:buNone/>
            </a:pPr>
            <a:br>
              <a:rPr lang="en"/>
            </a:br>
            <a:br>
              <a:rPr lang="en"/>
            </a:br>
            <a:br>
              <a:rPr lang="en"/>
            </a:b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384" name="Google Shape;384;p49"/>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Toolkit</a:t>
            </a:r>
            <a:endParaRPr/>
          </a:p>
        </p:txBody>
      </p:sp>
      <p:pic>
        <p:nvPicPr>
          <p:cNvPr id="385" name="Google Shape;385;p49"/>
          <p:cNvPicPr preferRelativeResize="0"/>
          <p:nvPr/>
        </p:nvPicPr>
        <p:blipFill>
          <a:blip r:embed="rId3">
            <a:alphaModFix/>
          </a:blip>
          <a:stretch>
            <a:fillRect/>
          </a:stretch>
        </p:blipFill>
        <p:spPr>
          <a:xfrm>
            <a:off x="2731400" y="2982625"/>
            <a:ext cx="1477100" cy="1527850"/>
          </a:xfrm>
          <a:prstGeom prst="rect">
            <a:avLst/>
          </a:prstGeom>
          <a:noFill/>
          <a:ln>
            <a:noFill/>
          </a:ln>
        </p:spPr>
      </p:pic>
      <p:pic>
        <p:nvPicPr>
          <p:cNvPr id="386" name="Google Shape;386;p49"/>
          <p:cNvPicPr preferRelativeResize="0"/>
          <p:nvPr/>
        </p:nvPicPr>
        <p:blipFill>
          <a:blip r:embed="rId4">
            <a:alphaModFix/>
          </a:blip>
          <a:stretch>
            <a:fillRect/>
          </a:stretch>
        </p:blipFill>
        <p:spPr>
          <a:xfrm>
            <a:off x="4559600" y="2982625"/>
            <a:ext cx="1477100" cy="1527850"/>
          </a:xfrm>
          <a:prstGeom prst="rect">
            <a:avLst/>
          </a:prstGeom>
          <a:noFill/>
          <a:ln>
            <a:noFill/>
          </a:ln>
        </p:spPr>
      </p:pic>
      <p:pic>
        <p:nvPicPr>
          <p:cNvPr id="387" name="Google Shape;387;p49"/>
          <p:cNvPicPr preferRelativeResize="0"/>
          <p:nvPr/>
        </p:nvPicPr>
        <p:blipFill>
          <a:blip r:embed="rId5">
            <a:alphaModFix/>
          </a:blip>
          <a:stretch>
            <a:fillRect/>
          </a:stretch>
        </p:blipFill>
        <p:spPr>
          <a:xfrm>
            <a:off x="903200" y="2982625"/>
            <a:ext cx="1477100" cy="1527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idx="1" type="body"/>
          </p:nvPr>
        </p:nvSpPr>
        <p:spPr>
          <a:xfrm>
            <a:off x="1318775" y="1036050"/>
            <a:ext cx="5163900" cy="366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GraphQL is a query language for your API, and a server-side runtime for executing queries by using a type system you define for your data</a:t>
            </a:r>
            <a:endParaRPr/>
          </a:p>
        </p:txBody>
      </p:sp>
      <p:sp>
        <p:nvSpPr>
          <p:cNvPr id="75" name="Google Shape;75;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0"/>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Why Graphene?</a:t>
            </a:r>
            <a:endParaRPr/>
          </a:p>
        </p:txBody>
      </p:sp>
      <p:sp>
        <p:nvSpPr>
          <p:cNvPr id="393" name="Google Shape;393;p5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0"/>
          <p:cNvSpPr txBox="1"/>
          <p:nvPr>
            <p:ph idx="1" type="body"/>
          </p:nvPr>
        </p:nvSpPr>
        <p:spPr>
          <a:xfrm>
            <a:off x="457200" y="15200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Simple and powerful</a:t>
            </a:r>
            <a:br>
              <a:rPr lang="en"/>
            </a:br>
            <a:endParaRPr/>
          </a:p>
          <a:p>
            <a:pPr indent="-381000" lvl="0" marL="457200" rtl="0" algn="l">
              <a:spcBef>
                <a:spcPts val="0"/>
              </a:spcBef>
              <a:spcAft>
                <a:spcPts val="0"/>
              </a:spcAft>
              <a:buSzPts val="2400"/>
              <a:buChar char="▰"/>
            </a:pPr>
            <a:r>
              <a:rPr lang="en"/>
              <a:t>Extensible (usage with Django, SQLAlchemy etc…)</a:t>
            </a:r>
            <a:br>
              <a:rPr lang="en"/>
            </a:br>
            <a:endParaRPr/>
          </a:p>
          <a:p>
            <a:pPr indent="-381000" lvl="0" marL="457200" rtl="0" algn="l">
              <a:spcBef>
                <a:spcPts val="0"/>
              </a:spcBef>
              <a:spcAft>
                <a:spcPts val="0"/>
              </a:spcAft>
              <a:buSzPts val="2400"/>
              <a:buChar char="▰"/>
            </a:pPr>
            <a:r>
              <a:rPr lang="en"/>
              <a:t>Used by Yelp, Mozilla, dailymotion etc...</a:t>
            </a:r>
            <a:endParaRPr/>
          </a:p>
          <a:p>
            <a:pPr indent="0" lvl="0" marL="457200" rtl="0" algn="l">
              <a:spcBef>
                <a:spcPts val="600"/>
              </a:spcBef>
              <a:spcAft>
                <a:spcPts val="0"/>
              </a:spcAft>
              <a:buNone/>
            </a:pPr>
            <a:r>
              <a:t/>
            </a:r>
            <a:endParaRPr/>
          </a:p>
          <a:p>
            <a:pPr indent="0" lvl="0" marL="457200" rtl="0" algn="l">
              <a:spcBef>
                <a:spcPts val="600"/>
              </a:spcBef>
              <a:spcAft>
                <a:spcPts val="0"/>
              </a:spcAft>
              <a:buNone/>
            </a:pPr>
            <a:br>
              <a:rPr lang="en"/>
            </a:br>
            <a:br>
              <a:rPr lang="en"/>
            </a:br>
            <a:br>
              <a:rPr lang="en"/>
            </a:b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51"/>
          <p:cNvSpPr txBox="1"/>
          <p:nvPr>
            <p:ph type="title"/>
          </p:nvPr>
        </p:nvSpPr>
        <p:spPr>
          <a:xfrm>
            <a:off x="457200" y="434575"/>
            <a:ext cx="77298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Installation</a:t>
            </a:r>
            <a:endParaRPr/>
          </a:p>
        </p:txBody>
      </p:sp>
      <p:pic>
        <p:nvPicPr>
          <p:cNvPr id="401" name="Google Shape;401;p51"/>
          <p:cNvPicPr preferRelativeResize="0"/>
          <p:nvPr/>
        </p:nvPicPr>
        <p:blipFill>
          <a:blip r:embed="rId3">
            <a:alphaModFix/>
          </a:blip>
          <a:stretch>
            <a:fillRect/>
          </a:stretch>
        </p:blipFill>
        <p:spPr>
          <a:xfrm>
            <a:off x="152400" y="1444375"/>
            <a:ext cx="8839198" cy="3305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2"/>
          <p:cNvSpPr txBox="1"/>
          <p:nvPr>
            <p:ph type="title"/>
          </p:nvPr>
        </p:nvSpPr>
        <p:spPr>
          <a:xfrm>
            <a:off x="548525" y="140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Configuring Graphene with Django</a:t>
            </a:r>
            <a:endParaRPr/>
          </a:p>
        </p:txBody>
      </p:sp>
      <p:sp>
        <p:nvSpPr>
          <p:cNvPr id="407" name="Google Shape;407;p5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52"/>
          <p:cNvPicPr preferRelativeResize="0"/>
          <p:nvPr/>
        </p:nvPicPr>
        <p:blipFill>
          <a:blip r:embed="rId3">
            <a:alphaModFix/>
          </a:blip>
          <a:stretch>
            <a:fillRect/>
          </a:stretch>
        </p:blipFill>
        <p:spPr>
          <a:xfrm>
            <a:off x="1248075" y="1055075"/>
            <a:ext cx="6736026" cy="40224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3"/>
          <p:cNvSpPr txBox="1"/>
          <p:nvPr>
            <p:ph type="title"/>
          </p:nvPr>
        </p:nvSpPr>
        <p:spPr>
          <a:xfrm>
            <a:off x="548525" y="140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Creating our apps </a:t>
            </a:r>
            <a:endParaRPr/>
          </a:p>
        </p:txBody>
      </p:sp>
      <p:sp>
        <p:nvSpPr>
          <p:cNvPr id="414" name="Google Shape;414;p5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53"/>
          <p:cNvPicPr preferRelativeResize="0"/>
          <p:nvPr/>
        </p:nvPicPr>
        <p:blipFill>
          <a:blip r:embed="rId3">
            <a:alphaModFix/>
          </a:blip>
          <a:stretch>
            <a:fillRect/>
          </a:stretch>
        </p:blipFill>
        <p:spPr>
          <a:xfrm>
            <a:off x="808588" y="1078925"/>
            <a:ext cx="7526836" cy="3840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4"/>
          <p:cNvSpPr txBox="1"/>
          <p:nvPr>
            <p:ph type="title"/>
          </p:nvPr>
        </p:nvSpPr>
        <p:spPr>
          <a:xfrm>
            <a:off x="548525" y="140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Model</a:t>
            </a:r>
            <a:endParaRPr/>
          </a:p>
        </p:txBody>
      </p:sp>
      <p:sp>
        <p:nvSpPr>
          <p:cNvPr id="421" name="Google Shape;421;p5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22" name="Google Shape;422;p54"/>
          <p:cNvPicPr preferRelativeResize="0"/>
          <p:nvPr/>
        </p:nvPicPr>
        <p:blipFill>
          <a:blip r:embed="rId3">
            <a:alphaModFix/>
          </a:blip>
          <a:stretch>
            <a:fillRect/>
          </a:stretch>
        </p:blipFill>
        <p:spPr>
          <a:xfrm>
            <a:off x="1159288" y="1129875"/>
            <a:ext cx="6335787" cy="38409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5"/>
          <p:cNvSpPr txBox="1"/>
          <p:nvPr>
            <p:ph type="title"/>
          </p:nvPr>
        </p:nvSpPr>
        <p:spPr>
          <a:xfrm>
            <a:off x="548525" y="140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Schema Organisation</a:t>
            </a:r>
            <a:endParaRPr/>
          </a:p>
        </p:txBody>
      </p:sp>
      <p:sp>
        <p:nvSpPr>
          <p:cNvPr id="428" name="Google Shape;428;p5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55"/>
          <p:cNvSpPr txBox="1"/>
          <p:nvPr>
            <p:ph idx="1" type="body"/>
          </p:nvPr>
        </p:nvSpPr>
        <p:spPr>
          <a:xfrm>
            <a:off x="457200" y="1428750"/>
            <a:ext cx="8074800" cy="3148800"/>
          </a:xfrm>
          <a:prstGeom prst="rect">
            <a:avLst/>
          </a:prstGeom>
          <a:ln>
            <a:noFill/>
          </a:ln>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Each app will have a schema.py which correlates to what mutations and queries that application can serve to our GraphQL Server</a:t>
            </a:r>
            <a:br>
              <a:rPr lang="en"/>
            </a:br>
            <a:endParaRPr/>
          </a:p>
          <a:p>
            <a:pPr indent="-381000" lvl="0" marL="457200" rtl="0" algn="l">
              <a:spcBef>
                <a:spcPts val="0"/>
              </a:spcBef>
              <a:spcAft>
                <a:spcPts val="0"/>
              </a:spcAft>
              <a:buSzPts val="2400"/>
              <a:buChar char="▰"/>
            </a:pPr>
            <a:r>
              <a:rPr lang="en"/>
              <a:t>We first create a schema.py in /stations/ app</a:t>
            </a:r>
            <a:br>
              <a:rPr lang="en"/>
            </a:br>
            <a:endParaRPr/>
          </a:p>
          <a:p>
            <a:pPr indent="-381000" lvl="0" marL="457200" rtl="0" algn="l">
              <a:spcBef>
                <a:spcPts val="0"/>
              </a:spcBef>
              <a:spcAft>
                <a:spcPts val="0"/>
              </a:spcAft>
              <a:buSzPts val="2400"/>
              <a:buChar char="▰"/>
            </a:pPr>
            <a:r>
              <a:rPr lang="en"/>
              <a:t>We create a base schema.py as we defined in our settings which resolves all other queries and mutations.</a:t>
            </a:r>
            <a:endParaRPr/>
          </a:p>
          <a:p>
            <a:pPr indent="0" lvl="0" marL="457200" rtl="0" algn="l">
              <a:spcBef>
                <a:spcPts val="600"/>
              </a:spcBef>
              <a:spcAft>
                <a:spcPts val="0"/>
              </a:spcAft>
              <a:buNone/>
            </a:pPr>
            <a:br>
              <a:rPr lang="en"/>
            </a:br>
            <a:br>
              <a:rPr lang="en"/>
            </a:br>
            <a:br>
              <a:rPr lang="en"/>
            </a:b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6"/>
          <p:cNvSpPr txBox="1"/>
          <p:nvPr>
            <p:ph type="title"/>
          </p:nvPr>
        </p:nvSpPr>
        <p:spPr>
          <a:xfrm>
            <a:off x="548525" y="140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Base Schema File (as in settings.py)</a:t>
            </a:r>
            <a:endParaRPr/>
          </a:p>
        </p:txBody>
      </p:sp>
      <p:sp>
        <p:nvSpPr>
          <p:cNvPr id="435" name="Google Shape;435;p5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56"/>
          <p:cNvPicPr preferRelativeResize="0"/>
          <p:nvPr/>
        </p:nvPicPr>
        <p:blipFill>
          <a:blip r:embed="rId3">
            <a:alphaModFix/>
          </a:blip>
          <a:stretch>
            <a:fillRect/>
          </a:stretch>
        </p:blipFill>
        <p:spPr>
          <a:xfrm>
            <a:off x="805450" y="1160325"/>
            <a:ext cx="7043440" cy="3840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57"/>
          <p:cNvSpPr txBox="1"/>
          <p:nvPr>
            <p:ph type="title"/>
          </p:nvPr>
        </p:nvSpPr>
        <p:spPr>
          <a:xfrm>
            <a:off x="548525" y="140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Query Stations</a:t>
            </a:r>
            <a:endParaRPr/>
          </a:p>
        </p:txBody>
      </p:sp>
      <p:sp>
        <p:nvSpPr>
          <p:cNvPr id="442" name="Google Shape;442;p5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57"/>
          <p:cNvPicPr preferRelativeResize="0"/>
          <p:nvPr/>
        </p:nvPicPr>
        <p:blipFill>
          <a:blip r:embed="rId3">
            <a:alphaModFix/>
          </a:blip>
          <a:stretch>
            <a:fillRect/>
          </a:stretch>
        </p:blipFill>
        <p:spPr>
          <a:xfrm>
            <a:off x="1233212" y="1069025"/>
            <a:ext cx="6187924" cy="38409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548525" y="140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GraphQL Resolvers Zoomed In </a:t>
            </a:r>
            <a:endParaRPr/>
          </a:p>
        </p:txBody>
      </p:sp>
      <p:sp>
        <p:nvSpPr>
          <p:cNvPr id="449" name="Google Shape;449;p5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50" name="Google Shape;450;p58"/>
          <p:cNvPicPr preferRelativeResize="0"/>
          <p:nvPr/>
        </p:nvPicPr>
        <p:blipFill>
          <a:blip r:embed="rId3">
            <a:alphaModFix/>
          </a:blip>
          <a:stretch>
            <a:fillRect/>
          </a:stretch>
        </p:blipFill>
        <p:spPr>
          <a:xfrm>
            <a:off x="1253200" y="1888950"/>
            <a:ext cx="5823301" cy="3043500"/>
          </a:xfrm>
          <a:prstGeom prst="rect">
            <a:avLst/>
          </a:prstGeom>
          <a:noFill/>
          <a:ln>
            <a:noFill/>
          </a:ln>
        </p:spPr>
      </p:pic>
      <p:sp>
        <p:nvSpPr>
          <p:cNvPr id="451" name="Google Shape;451;p58"/>
          <p:cNvSpPr txBox="1"/>
          <p:nvPr>
            <p:ph idx="1" type="body"/>
          </p:nvPr>
        </p:nvSpPr>
        <p:spPr>
          <a:xfrm>
            <a:off x="731100" y="9973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A </a:t>
            </a:r>
            <a:r>
              <a:rPr b="1" lang="en">
                <a:latin typeface="Titillium Web"/>
                <a:ea typeface="Titillium Web"/>
                <a:cs typeface="Titillium Web"/>
                <a:sym typeface="Titillium Web"/>
              </a:rPr>
              <a:t>resolver </a:t>
            </a:r>
            <a:r>
              <a:rPr lang="en"/>
              <a:t>defines (to the server) how we return schema objects when queried</a:t>
            </a: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5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57" name="Google Shape;457;p59"/>
          <p:cNvPicPr preferRelativeResize="0"/>
          <p:nvPr/>
        </p:nvPicPr>
        <p:blipFill>
          <a:blip r:embed="rId3">
            <a:alphaModFix/>
          </a:blip>
          <a:stretch>
            <a:fillRect/>
          </a:stretch>
        </p:blipFill>
        <p:spPr>
          <a:xfrm>
            <a:off x="152400" y="456525"/>
            <a:ext cx="8839201" cy="4293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GRAPHQL?</a:t>
            </a:r>
            <a:endParaRPr/>
          </a:p>
        </p:txBody>
      </p:sp>
      <p:sp>
        <p:nvSpPr>
          <p:cNvPr id="81" name="Google Shape;81;p15"/>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An API query language</a:t>
            </a:r>
            <a:br>
              <a:rPr lang="en"/>
            </a:br>
            <a:endParaRPr/>
          </a:p>
          <a:p>
            <a:pPr indent="-381000" lvl="0" marL="457200" rtl="0" algn="l">
              <a:spcBef>
                <a:spcPts val="0"/>
              </a:spcBef>
              <a:spcAft>
                <a:spcPts val="0"/>
              </a:spcAft>
              <a:buSzPts val="2400"/>
              <a:buChar char="▰"/>
            </a:pPr>
            <a:r>
              <a:rPr lang="en"/>
              <a:t>Developed by Facebook in 2012</a:t>
            </a:r>
            <a:br>
              <a:rPr lang="en"/>
            </a:br>
            <a:endParaRPr/>
          </a:p>
          <a:p>
            <a:pPr indent="-381000" lvl="0" marL="457200" rtl="0" algn="l">
              <a:spcBef>
                <a:spcPts val="0"/>
              </a:spcBef>
              <a:spcAft>
                <a:spcPts val="0"/>
              </a:spcAft>
              <a:buSzPts val="2400"/>
              <a:buChar char="▰"/>
            </a:pPr>
            <a:r>
              <a:rPr lang="en"/>
              <a:t>Not only to be used with React!</a:t>
            </a:r>
            <a:br>
              <a:rPr lang="en"/>
            </a:br>
            <a:endParaRPr/>
          </a:p>
          <a:p>
            <a:pPr indent="-381000" lvl="0" marL="457200" rtl="0" algn="l">
              <a:spcBef>
                <a:spcPts val="0"/>
              </a:spcBef>
              <a:spcAft>
                <a:spcPts val="0"/>
              </a:spcAft>
              <a:buSzPts val="2400"/>
              <a:buChar char="▰"/>
            </a:pPr>
            <a:r>
              <a:rPr lang="en"/>
              <a:t>Open sourced by facebook in 2015 - </a:t>
            </a:r>
            <a:br>
              <a:rPr lang="en"/>
            </a:br>
            <a:r>
              <a:rPr lang="en" u="sng">
                <a:solidFill>
                  <a:srgbClr val="FFFFFF"/>
                </a:solidFill>
                <a:latin typeface="Arial"/>
                <a:ea typeface="Arial"/>
                <a:cs typeface="Arial"/>
                <a:sym typeface="Arial"/>
                <a:hlinkClick r:id="rId3"/>
              </a:rPr>
              <a:t>https://graphql.github.io/graphql-spec/</a:t>
            </a:r>
            <a:endParaRPr>
              <a:solidFill>
                <a:srgbClr val="FFFFFF"/>
              </a:solidFill>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82" name="Google Shape;82;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0"/>
          <p:cNvSpPr txBox="1"/>
          <p:nvPr>
            <p:ph type="title"/>
          </p:nvPr>
        </p:nvSpPr>
        <p:spPr>
          <a:xfrm>
            <a:off x="558675" y="69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Create Station </a:t>
            </a:r>
            <a:endParaRPr/>
          </a:p>
        </p:txBody>
      </p:sp>
      <p:sp>
        <p:nvSpPr>
          <p:cNvPr id="463" name="Google Shape;463;p6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60"/>
          <p:cNvPicPr preferRelativeResize="0"/>
          <p:nvPr/>
        </p:nvPicPr>
        <p:blipFill>
          <a:blip r:embed="rId3">
            <a:alphaModFix/>
          </a:blip>
          <a:stretch>
            <a:fillRect/>
          </a:stretch>
        </p:blipFill>
        <p:spPr>
          <a:xfrm>
            <a:off x="1450700" y="997775"/>
            <a:ext cx="5427575" cy="40544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70" name="Google Shape;470;p61"/>
          <p:cNvPicPr preferRelativeResize="0"/>
          <p:nvPr/>
        </p:nvPicPr>
        <p:blipFill>
          <a:blip r:embed="rId3">
            <a:alphaModFix/>
          </a:blip>
          <a:stretch>
            <a:fillRect/>
          </a:stretch>
        </p:blipFill>
        <p:spPr>
          <a:xfrm>
            <a:off x="902900" y="152400"/>
            <a:ext cx="7111626"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76" name="Google Shape;476;p62"/>
          <p:cNvPicPr preferRelativeResize="0"/>
          <p:nvPr/>
        </p:nvPicPr>
        <p:blipFill>
          <a:blip r:embed="rId3">
            <a:alphaModFix/>
          </a:blip>
          <a:stretch>
            <a:fillRect/>
          </a:stretch>
        </p:blipFill>
        <p:spPr>
          <a:xfrm>
            <a:off x="247088" y="349225"/>
            <a:ext cx="8649827" cy="4445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63"/>
          <p:cNvPicPr preferRelativeResize="0"/>
          <p:nvPr/>
        </p:nvPicPr>
        <p:blipFill>
          <a:blip r:embed="rId3">
            <a:alphaModFix/>
          </a:blip>
          <a:stretch>
            <a:fillRect/>
          </a:stretch>
        </p:blipFill>
        <p:spPr>
          <a:xfrm>
            <a:off x="152400" y="455525"/>
            <a:ext cx="8839200" cy="4232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4"/>
          <p:cNvSpPr txBox="1"/>
          <p:nvPr>
            <p:ph type="title"/>
          </p:nvPr>
        </p:nvSpPr>
        <p:spPr>
          <a:xfrm>
            <a:off x="558675" y="69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Delete Station </a:t>
            </a:r>
            <a:endParaRPr/>
          </a:p>
        </p:txBody>
      </p:sp>
      <p:sp>
        <p:nvSpPr>
          <p:cNvPr id="488" name="Google Shape;488;p6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89" name="Google Shape;489;p64"/>
          <p:cNvPicPr preferRelativeResize="0"/>
          <p:nvPr/>
        </p:nvPicPr>
        <p:blipFill>
          <a:blip r:embed="rId3">
            <a:alphaModFix/>
          </a:blip>
          <a:stretch>
            <a:fillRect/>
          </a:stretch>
        </p:blipFill>
        <p:spPr>
          <a:xfrm>
            <a:off x="1344013" y="1048725"/>
            <a:ext cx="5986619" cy="39119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5"/>
          <p:cNvSpPr txBox="1"/>
          <p:nvPr>
            <p:ph type="title"/>
          </p:nvPr>
        </p:nvSpPr>
        <p:spPr>
          <a:xfrm>
            <a:off x="558675" y="69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Delete Station </a:t>
            </a:r>
            <a:endParaRPr/>
          </a:p>
        </p:txBody>
      </p:sp>
      <p:sp>
        <p:nvSpPr>
          <p:cNvPr id="495" name="Google Shape;495;p6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96" name="Google Shape;496;p65"/>
          <p:cNvPicPr preferRelativeResize="0"/>
          <p:nvPr/>
        </p:nvPicPr>
        <p:blipFill>
          <a:blip r:embed="rId3">
            <a:alphaModFix/>
          </a:blip>
          <a:stretch>
            <a:fillRect/>
          </a:stretch>
        </p:blipFill>
        <p:spPr>
          <a:xfrm>
            <a:off x="1344013" y="1048725"/>
            <a:ext cx="5986619" cy="39119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6"/>
          <p:cNvSpPr txBox="1"/>
          <p:nvPr>
            <p:ph type="title"/>
          </p:nvPr>
        </p:nvSpPr>
        <p:spPr>
          <a:xfrm>
            <a:off x="558675" y="69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Delete Station </a:t>
            </a:r>
            <a:endParaRPr/>
          </a:p>
        </p:txBody>
      </p:sp>
      <p:sp>
        <p:nvSpPr>
          <p:cNvPr id="502" name="Google Shape;502;p6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03" name="Google Shape;503;p66"/>
          <p:cNvPicPr preferRelativeResize="0"/>
          <p:nvPr/>
        </p:nvPicPr>
        <p:blipFill>
          <a:blip r:embed="rId3">
            <a:alphaModFix/>
          </a:blip>
          <a:stretch>
            <a:fillRect/>
          </a:stretch>
        </p:blipFill>
        <p:spPr>
          <a:xfrm>
            <a:off x="837312" y="1058900"/>
            <a:ext cx="7000024" cy="39119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7"/>
          <p:cNvSpPr txBox="1"/>
          <p:nvPr>
            <p:ph type="title"/>
          </p:nvPr>
        </p:nvSpPr>
        <p:spPr>
          <a:xfrm>
            <a:off x="558675" y="69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Delete Station </a:t>
            </a:r>
            <a:endParaRPr/>
          </a:p>
        </p:txBody>
      </p:sp>
      <p:sp>
        <p:nvSpPr>
          <p:cNvPr id="509" name="Google Shape;509;p6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10" name="Google Shape;510;p67"/>
          <p:cNvPicPr preferRelativeResize="0"/>
          <p:nvPr/>
        </p:nvPicPr>
        <p:blipFill>
          <a:blip r:embed="rId3">
            <a:alphaModFix/>
          </a:blip>
          <a:stretch>
            <a:fillRect/>
          </a:stretch>
        </p:blipFill>
        <p:spPr>
          <a:xfrm>
            <a:off x="484113" y="1028475"/>
            <a:ext cx="8175782" cy="39094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16" name="Google Shape;516;p68"/>
          <p:cNvPicPr preferRelativeResize="0"/>
          <p:nvPr/>
        </p:nvPicPr>
        <p:blipFill>
          <a:blip r:embed="rId3">
            <a:alphaModFix/>
          </a:blip>
          <a:stretch>
            <a:fillRect/>
          </a:stretch>
        </p:blipFill>
        <p:spPr>
          <a:xfrm>
            <a:off x="552450" y="933347"/>
            <a:ext cx="8039100" cy="2683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69"/>
          <p:cNvSpPr txBox="1"/>
          <p:nvPr>
            <p:ph type="title"/>
          </p:nvPr>
        </p:nvSpPr>
        <p:spPr>
          <a:xfrm>
            <a:off x="558675" y="69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Update Station </a:t>
            </a:r>
            <a:endParaRPr/>
          </a:p>
        </p:txBody>
      </p:sp>
      <p:sp>
        <p:nvSpPr>
          <p:cNvPr id="522" name="Google Shape;522;p6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23" name="Google Shape;523;p69"/>
          <p:cNvPicPr preferRelativeResize="0"/>
          <p:nvPr/>
        </p:nvPicPr>
        <p:blipFill>
          <a:blip r:embed="rId3">
            <a:alphaModFix/>
          </a:blip>
          <a:stretch>
            <a:fillRect/>
          </a:stretch>
        </p:blipFill>
        <p:spPr>
          <a:xfrm>
            <a:off x="1425713" y="1038600"/>
            <a:ext cx="5823225" cy="3911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DESIGN PRINCIPLES </a:t>
            </a:r>
            <a:endParaRPr/>
          </a:p>
        </p:txBody>
      </p:sp>
      <p:sp>
        <p:nvSpPr>
          <p:cNvPr id="88" name="Google Shape;88;p16"/>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Hierarchical</a:t>
            </a:r>
            <a:br>
              <a:rPr lang="en"/>
            </a:br>
            <a:endParaRPr/>
          </a:p>
          <a:p>
            <a:pPr indent="-381000" lvl="0" marL="457200" rtl="0" algn="l">
              <a:spcBef>
                <a:spcPts val="0"/>
              </a:spcBef>
              <a:spcAft>
                <a:spcPts val="0"/>
              </a:spcAft>
              <a:buSzPts val="2400"/>
              <a:buChar char="▰"/>
            </a:pPr>
            <a:r>
              <a:rPr lang="en"/>
              <a:t>Product Centric</a:t>
            </a:r>
            <a:br>
              <a:rPr lang="en"/>
            </a:br>
            <a:endParaRPr/>
          </a:p>
          <a:p>
            <a:pPr indent="-381000" lvl="0" marL="457200" rtl="0" algn="l">
              <a:spcBef>
                <a:spcPts val="0"/>
              </a:spcBef>
              <a:spcAft>
                <a:spcPts val="0"/>
              </a:spcAft>
              <a:buSzPts val="2400"/>
              <a:buChar char="▰"/>
            </a:pPr>
            <a:r>
              <a:rPr lang="en"/>
              <a:t>Strong Typing with Schemas</a:t>
            </a:r>
            <a:br>
              <a:rPr lang="en"/>
            </a:br>
            <a:endParaRPr/>
          </a:p>
          <a:p>
            <a:pPr indent="-381000" lvl="0" marL="457200" rtl="0" algn="l">
              <a:spcBef>
                <a:spcPts val="0"/>
              </a:spcBef>
              <a:spcAft>
                <a:spcPts val="0"/>
              </a:spcAft>
              <a:buSzPts val="2400"/>
              <a:buChar char="▰"/>
            </a:pPr>
            <a:r>
              <a:rPr lang="en"/>
              <a:t>Client-specified Queries</a:t>
            </a:r>
            <a:br>
              <a:rPr lang="en"/>
            </a:br>
            <a:endParaRPr/>
          </a:p>
          <a:p>
            <a:pPr indent="-381000" lvl="0" marL="457200" rtl="0" algn="l">
              <a:spcBef>
                <a:spcPts val="0"/>
              </a:spcBef>
              <a:spcAft>
                <a:spcPts val="0"/>
              </a:spcAft>
              <a:buSzPts val="2400"/>
              <a:buChar char="▰"/>
            </a:pPr>
            <a:r>
              <a:rPr lang="en"/>
              <a:t>Introspective</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89" name="Google Shape;89;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0"/>
          <p:cNvSpPr txBox="1"/>
          <p:nvPr>
            <p:ph type="title"/>
          </p:nvPr>
        </p:nvSpPr>
        <p:spPr>
          <a:xfrm>
            <a:off x="558675" y="69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Update Station </a:t>
            </a:r>
            <a:endParaRPr/>
          </a:p>
        </p:txBody>
      </p:sp>
      <p:sp>
        <p:nvSpPr>
          <p:cNvPr id="529" name="Google Shape;529;p7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70"/>
          <p:cNvPicPr preferRelativeResize="0"/>
          <p:nvPr/>
        </p:nvPicPr>
        <p:blipFill>
          <a:blip r:embed="rId3">
            <a:alphaModFix/>
          </a:blip>
          <a:stretch>
            <a:fillRect/>
          </a:stretch>
        </p:blipFill>
        <p:spPr>
          <a:xfrm>
            <a:off x="1283700" y="1048725"/>
            <a:ext cx="6107249" cy="3911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1"/>
          <p:cNvSpPr txBox="1"/>
          <p:nvPr>
            <p:ph type="title"/>
          </p:nvPr>
        </p:nvSpPr>
        <p:spPr>
          <a:xfrm>
            <a:off x="558675" y="69375"/>
            <a:ext cx="7557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Crafting Stations - Update Station </a:t>
            </a:r>
            <a:endParaRPr/>
          </a:p>
        </p:txBody>
      </p:sp>
      <p:sp>
        <p:nvSpPr>
          <p:cNvPr id="536" name="Google Shape;536;p7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37" name="Google Shape;537;p71"/>
          <p:cNvPicPr preferRelativeResize="0"/>
          <p:nvPr/>
        </p:nvPicPr>
        <p:blipFill>
          <a:blip r:embed="rId3">
            <a:alphaModFix/>
          </a:blip>
          <a:stretch>
            <a:fillRect/>
          </a:stretch>
        </p:blipFill>
        <p:spPr>
          <a:xfrm>
            <a:off x="1201575" y="1227550"/>
            <a:ext cx="6740849" cy="37047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43" name="Google Shape;543;p72"/>
          <p:cNvPicPr preferRelativeResize="0"/>
          <p:nvPr/>
        </p:nvPicPr>
        <p:blipFill>
          <a:blip r:embed="rId3">
            <a:alphaModFix/>
          </a:blip>
          <a:stretch>
            <a:fillRect/>
          </a:stretch>
        </p:blipFill>
        <p:spPr>
          <a:xfrm>
            <a:off x="152400" y="953850"/>
            <a:ext cx="8839200" cy="2901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3"/>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CRUD Complete!</a:t>
            </a:r>
            <a:endParaRPr/>
          </a:p>
        </p:txBody>
      </p:sp>
      <p:sp>
        <p:nvSpPr>
          <p:cNvPr id="549" name="Google Shape;549;p7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73"/>
          <p:cNvSpPr txBox="1"/>
          <p:nvPr>
            <p:ph idx="1" type="body"/>
          </p:nvPr>
        </p:nvSpPr>
        <p:spPr>
          <a:xfrm>
            <a:off x="457200" y="1428750"/>
            <a:ext cx="6025500" cy="3467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Just like that we have a CRUD complete API</a:t>
            </a:r>
            <a:br>
              <a:rPr lang="en"/>
            </a:br>
            <a:endParaRPr/>
          </a:p>
          <a:p>
            <a:pPr indent="-381000" lvl="0" marL="457200" rtl="0" algn="l">
              <a:spcBef>
                <a:spcPts val="0"/>
              </a:spcBef>
              <a:spcAft>
                <a:spcPts val="0"/>
              </a:spcAft>
              <a:buSzPts val="2400"/>
              <a:buChar char="▰"/>
            </a:pPr>
            <a:r>
              <a:rPr lang="en"/>
              <a:t>We will repeat the same for podcasts</a:t>
            </a:r>
            <a:br>
              <a:rPr lang="en"/>
            </a:br>
            <a:endParaRPr/>
          </a:p>
          <a:p>
            <a:pPr indent="-381000" lvl="0" marL="457200" rtl="0" algn="l">
              <a:spcBef>
                <a:spcPts val="0"/>
              </a:spcBef>
              <a:spcAft>
                <a:spcPts val="0"/>
              </a:spcAft>
              <a:buSzPts val="2400"/>
              <a:buChar char="▰"/>
            </a:pPr>
            <a:r>
              <a:rPr lang="en"/>
              <a:t>Users is handled using </a:t>
            </a:r>
            <a:r>
              <a:rPr b="1" lang="en">
                <a:latin typeface="Titillium Web"/>
                <a:ea typeface="Titillium Web"/>
                <a:cs typeface="Titillium Web"/>
                <a:sym typeface="Titillium Web"/>
              </a:rPr>
              <a:t>graphql-jwt</a:t>
            </a:r>
            <a:r>
              <a:rPr lang="en"/>
              <a:t>. This is used to leverage JSON web tokens with GraphQL and Django’s user model</a:t>
            </a:r>
            <a:br>
              <a:rPr lang="en"/>
            </a:br>
            <a:endParaRPr/>
          </a:p>
          <a:p>
            <a:pPr indent="-381000" lvl="0" marL="457200" rtl="0" algn="l">
              <a:spcBef>
                <a:spcPts val="0"/>
              </a:spcBef>
              <a:spcAft>
                <a:spcPts val="0"/>
              </a:spcAft>
              <a:buSzPts val="2400"/>
              <a:buChar char="▰"/>
            </a:pPr>
            <a:r>
              <a:rPr lang="en"/>
              <a:t>Code can be found on </a:t>
            </a:r>
            <a:endParaRPr/>
          </a:p>
          <a:p>
            <a:pPr indent="0" lvl="0" marL="457200" rtl="0" algn="l">
              <a:spcBef>
                <a:spcPts val="600"/>
              </a:spcBef>
              <a:spcAft>
                <a:spcPts val="0"/>
              </a:spcAft>
              <a:buNone/>
            </a:pPr>
            <a:br>
              <a:rPr lang="en"/>
            </a:br>
            <a:br>
              <a:rPr lang="en"/>
            </a:br>
            <a:br>
              <a:rPr lang="en"/>
            </a:b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id="555" name="Google Shape;555;p74"/>
          <p:cNvPicPr preferRelativeResize="0"/>
          <p:nvPr/>
        </p:nvPicPr>
        <p:blipFill>
          <a:blip r:embed="rId3">
            <a:alphaModFix/>
          </a:blip>
          <a:stretch>
            <a:fillRect/>
          </a:stretch>
        </p:blipFill>
        <p:spPr>
          <a:xfrm>
            <a:off x="4546625" y="1444375"/>
            <a:ext cx="4025875" cy="3246049"/>
          </a:xfrm>
          <a:prstGeom prst="rect">
            <a:avLst/>
          </a:prstGeom>
          <a:noFill/>
          <a:ln>
            <a:noFill/>
          </a:ln>
        </p:spPr>
      </p:pic>
      <p:sp>
        <p:nvSpPr>
          <p:cNvPr id="556" name="Google Shape;556;p74"/>
          <p:cNvSpPr txBox="1"/>
          <p:nvPr>
            <p:ph type="title"/>
          </p:nvPr>
        </p:nvSpPr>
        <p:spPr>
          <a:xfrm>
            <a:off x="457200" y="434575"/>
            <a:ext cx="7100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One-to-one connections modelling</a:t>
            </a:r>
            <a:endParaRPr/>
          </a:p>
        </p:txBody>
      </p:sp>
      <p:sp>
        <p:nvSpPr>
          <p:cNvPr id="557" name="Google Shape;557;p7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558" name="Google Shape;558;p74"/>
          <p:cNvCxnSpPr/>
          <p:nvPr/>
        </p:nvCxnSpPr>
        <p:spPr>
          <a:xfrm>
            <a:off x="2858525" y="2997300"/>
            <a:ext cx="1535700" cy="9300"/>
          </a:xfrm>
          <a:prstGeom prst="straightConnector1">
            <a:avLst/>
          </a:prstGeom>
          <a:noFill/>
          <a:ln cap="flat" cmpd="sng" w="76200">
            <a:solidFill>
              <a:srgbClr val="7DFFB1"/>
            </a:solidFill>
            <a:prstDash val="solid"/>
            <a:round/>
            <a:headEnd len="med" w="med" type="none"/>
            <a:tailEnd len="med" w="med" type="stealth"/>
          </a:ln>
        </p:spPr>
      </p:cxnSp>
      <p:sp>
        <p:nvSpPr>
          <p:cNvPr id="559" name="Google Shape;559;p74"/>
          <p:cNvSpPr/>
          <p:nvPr/>
        </p:nvSpPr>
        <p:spPr>
          <a:xfrm>
            <a:off x="5625213" y="3490875"/>
            <a:ext cx="1868700" cy="231300"/>
          </a:xfrm>
          <a:prstGeom prst="rect">
            <a:avLst/>
          </a:prstGeom>
          <a:noFill/>
          <a:ln cap="flat"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74"/>
          <p:cNvPicPr preferRelativeResize="0"/>
          <p:nvPr/>
        </p:nvPicPr>
        <p:blipFill>
          <a:blip r:embed="rId4">
            <a:alphaModFix/>
          </a:blip>
          <a:stretch>
            <a:fillRect/>
          </a:stretch>
        </p:blipFill>
        <p:spPr>
          <a:xfrm>
            <a:off x="923425" y="1454525"/>
            <a:ext cx="1535700" cy="300414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5"/>
          <p:cNvSpPr txBox="1"/>
          <p:nvPr>
            <p:ph type="title"/>
          </p:nvPr>
        </p:nvSpPr>
        <p:spPr>
          <a:xfrm>
            <a:off x="457200" y="363550"/>
            <a:ext cx="7100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One-to-one connections modelling</a:t>
            </a:r>
            <a:endParaRPr/>
          </a:p>
        </p:txBody>
      </p:sp>
      <p:sp>
        <p:nvSpPr>
          <p:cNvPr id="566" name="Google Shape;566;p7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67" name="Google Shape;567;p75"/>
          <p:cNvPicPr preferRelativeResize="0"/>
          <p:nvPr/>
        </p:nvPicPr>
        <p:blipFill>
          <a:blip r:embed="rId3">
            <a:alphaModFix/>
          </a:blip>
          <a:stretch>
            <a:fillRect/>
          </a:stretch>
        </p:blipFill>
        <p:spPr>
          <a:xfrm>
            <a:off x="1258100" y="1291975"/>
            <a:ext cx="6299799" cy="3709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73" name="Google Shape;573;p76"/>
          <p:cNvPicPr preferRelativeResize="0"/>
          <p:nvPr/>
        </p:nvPicPr>
        <p:blipFill>
          <a:blip r:embed="rId3">
            <a:alphaModFix/>
          </a:blip>
          <a:stretch>
            <a:fillRect/>
          </a:stretch>
        </p:blipFill>
        <p:spPr>
          <a:xfrm>
            <a:off x="152400" y="882600"/>
            <a:ext cx="8839199" cy="2972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pic>
        <p:nvPicPr>
          <p:cNvPr id="578" name="Google Shape;578;p77"/>
          <p:cNvPicPr preferRelativeResize="0"/>
          <p:nvPr/>
        </p:nvPicPr>
        <p:blipFill>
          <a:blip r:embed="rId3">
            <a:alphaModFix/>
          </a:blip>
          <a:stretch>
            <a:fillRect/>
          </a:stretch>
        </p:blipFill>
        <p:spPr>
          <a:xfrm>
            <a:off x="4861100" y="1373163"/>
            <a:ext cx="3666701" cy="3183925"/>
          </a:xfrm>
          <a:prstGeom prst="rect">
            <a:avLst/>
          </a:prstGeom>
          <a:noFill/>
          <a:ln>
            <a:noFill/>
          </a:ln>
        </p:spPr>
      </p:pic>
      <p:sp>
        <p:nvSpPr>
          <p:cNvPr id="579" name="Google Shape;579;p77"/>
          <p:cNvSpPr txBox="1"/>
          <p:nvPr>
            <p:ph type="title"/>
          </p:nvPr>
        </p:nvSpPr>
        <p:spPr>
          <a:xfrm>
            <a:off x="463650" y="323000"/>
            <a:ext cx="8216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One-to-many connections - Favouriting Podcasts</a:t>
            </a:r>
            <a:endParaRPr sz="3000"/>
          </a:p>
        </p:txBody>
      </p:sp>
      <p:sp>
        <p:nvSpPr>
          <p:cNvPr id="580" name="Google Shape;580;p7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581" name="Google Shape;581;p77"/>
          <p:cNvCxnSpPr/>
          <p:nvPr/>
        </p:nvCxnSpPr>
        <p:spPr>
          <a:xfrm>
            <a:off x="2858525" y="2997300"/>
            <a:ext cx="1535700" cy="9300"/>
          </a:xfrm>
          <a:prstGeom prst="straightConnector1">
            <a:avLst/>
          </a:prstGeom>
          <a:noFill/>
          <a:ln cap="flat" cmpd="sng" w="76200">
            <a:solidFill>
              <a:srgbClr val="7DFFB1"/>
            </a:solidFill>
            <a:prstDash val="solid"/>
            <a:round/>
            <a:headEnd len="med" w="med" type="none"/>
            <a:tailEnd len="med" w="med" type="stealth"/>
          </a:ln>
        </p:spPr>
      </p:cxnSp>
      <p:sp>
        <p:nvSpPr>
          <p:cNvPr id="582" name="Google Shape;582;p77"/>
          <p:cNvSpPr/>
          <p:nvPr/>
        </p:nvSpPr>
        <p:spPr>
          <a:xfrm>
            <a:off x="5813075" y="2826400"/>
            <a:ext cx="1907400" cy="450300"/>
          </a:xfrm>
          <a:prstGeom prst="rect">
            <a:avLst/>
          </a:prstGeom>
          <a:noFill/>
          <a:ln cap="flat" cmpd="sng" w="19050">
            <a:solidFill>
              <a:srgbClr val="7DF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77"/>
          <p:cNvPicPr preferRelativeResize="0"/>
          <p:nvPr/>
        </p:nvPicPr>
        <p:blipFill>
          <a:blip r:embed="rId4">
            <a:alphaModFix/>
          </a:blip>
          <a:stretch>
            <a:fillRect/>
          </a:stretch>
        </p:blipFill>
        <p:spPr>
          <a:xfrm>
            <a:off x="152400" y="1332800"/>
            <a:ext cx="2617175" cy="33517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78"/>
          <p:cNvSpPr txBox="1"/>
          <p:nvPr>
            <p:ph type="title"/>
          </p:nvPr>
        </p:nvSpPr>
        <p:spPr>
          <a:xfrm>
            <a:off x="463650" y="130250"/>
            <a:ext cx="8216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One-to-many connections - Favouriting Podcasts</a:t>
            </a:r>
            <a:endParaRPr sz="3000"/>
          </a:p>
        </p:txBody>
      </p:sp>
      <p:sp>
        <p:nvSpPr>
          <p:cNvPr id="589" name="Google Shape;589;p7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78"/>
          <p:cNvPicPr preferRelativeResize="0"/>
          <p:nvPr/>
        </p:nvPicPr>
        <p:blipFill>
          <a:blip r:embed="rId3">
            <a:alphaModFix/>
          </a:blip>
          <a:stretch>
            <a:fillRect/>
          </a:stretch>
        </p:blipFill>
        <p:spPr>
          <a:xfrm>
            <a:off x="152400" y="1105800"/>
            <a:ext cx="8683126" cy="38550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79"/>
          <p:cNvSpPr txBox="1"/>
          <p:nvPr>
            <p:ph type="title"/>
          </p:nvPr>
        </p:nvSpPr>
        <p:spPr>
          <a:xfrm>
            <a:off x="463650" y="130250"/>
            <a:ext cx="8216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One-to-many connections - Favouriting Podcasts</a:t>
            </a:r>
            <a:endParaRPr sz="3000"/>
          </a:p>
        </p:txBody>
      </p:sp>
      <p:sp>
        <p:nvSpPr>
          <p:cNvPr id="596" name="Google Shape;596;p7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97" name="Google Shape;597;p79"/>
          <p:cNvPicPr preferRelativeResize="0"/>
          <p:nvPr/>
        </p:nvPicPr>
        <p:blipFill>
          <a:blip r:embed="rId3">
            <a:alphaModFix/>
          </a:blip>
          <a:stretch>
            <a:fillRect/>
          </a:stretch>
        </p:blipFill>
        <p:spPr>
          <a:xfrm>
            <a:off x="1282288" y="1109600"/>
            <a:ext cx="6579423" cy="3851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ctrTitle"/>
          </p:nvPr>
        </p:nvSpPr>
        <p:spPr>
          <a:xfrm>
            <a:off x="685800" y="1583350"/>
            <a:ext cx="5796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Why GraphQL?</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80"/>
          <p:cNvSpPr txBox="1"/>
          <p:nvPr>
            <p:ph type="title"/>
          </p:nvPr>
        </p:nvSpPr>
        <p:spPr>
          <a:xfrm>
            <a:off x="463650" y="130250"/>
            <a:ext cx="8216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One-to-many connections - Favouriting Podcasts</a:t>
            </a:r>
            <a:endParaRPr sz="3000"/>
          </a:p>
        </p:txBody>
      </p:sp>
      <p:sp>
        <p:nvSpPr>
          <p:cNvPr id="603" name="Google Shape;603;p8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04" name="Google Shape;604;p80"/>
          <p:cNvPicPr preferRelativeResize="0"/>
          <p:nvPr/>
        </p:nvPicPr>
        <p:blipFill>
          <a:blip r:embed="rId3">
            <a:alphaModFix/>
          </a:blip>
          <a:stretch>
            <a:fillRect/>
          </a:stretch>
        </p:blipFill>
        <p:spPr>
          <a:xfrm>
            <a:off x="1406763" y="1058925"/>
            <a:ext cx="6330476" cy="3962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1"/>
          <p:cNvSpPr txBox="1"/>
          <p:nvPr>
            <p:ph type="title"/>
          </p:nvPr>
        </p:nvSpPr>
        <p:spPr>
          <a:xfrm>
            <a:off x="463650" y="130250"/>
            <a:ext cx="8216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One-to-many connections - Favouriting Podcasts</a:t>
            </a:r>
            <a:endParaRPr sz="3000"/>
          </a:p>
        </p:txBody>
      </p:sp>
      <p:sp>
        <p:nvSpPr>
          <p:cNvPr id="610" name="Google Shape;610;p8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11" name="Google Shape;611;p81"/>
          <p:cNvPicPr preferRelativeResize="0"/>
          <p:nvPr/>
        </p:nvPicPr>
        <p:blipFill>
          <a:blip r:embed="rId3">
            <a:alphaModFix/>
          </a:blip>
          <a:stretch>
            <a:fillRect/>
          </a:stretch>
        </p:blipFill>
        <p:spPr>
          <a:xfrm>
            <a:off x="269625" y="1140050"/>
            <a:ext cx="8604742" cy="34574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2"/>
          <p:cNvSpPr txBox="1"/>
          <p:nvPr>
            <p:ph type="title"/>
          </p:nvPr>
        </p:nvSpPr>
        <p:spPr>
          <a:xfrm>
            <a:off x="463650" y="130250"/>
            <a:ext cx="8216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One-to-many connections - Querying Favourites</a:t>
            </a:r>
            <a:endParaRPr sz="3000"/>
          </a:p>
        </p:txBody>
      </p:sp>
      <p:sp>
        <p:nvSpPr>
          <p:cNvPr id="617" name="Google Shape;617;p8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18" name="Google Shape;618;p82"/>
          <p:cNvPicPr preferRelativeResize="0"/>
          <p:nvPr/>
        </p:nvPicPr>
        <p:blipFill>
          <a:blip r:embed="rId3">
            <a:alphaModFix/>
          </a:blip>
          <a:stretch>
            <a:fillRect/>
          </a:stretch>
        </p:blipFill>
        <p:spPr>
          <a:xfrm>
            <a:off x="734000" y="1119750"/>
            <a:ext cx="7675990" cy="38510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8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24" name="Google Shape;624;p83"/>
          <p:cNvPicPr preferRelativeResize="0"/>
          <p:nvPr/>
        </p:nvPicPr>
        <p:blipFill>
          <a:blip r:embed="rId3">
            <a:alphaModFix/>
          </a:blip>
          <a:stretch>
            <a:fillRect/>
          </a:stretch>
        </p:blipFill>
        <p:spPr>
          <a:xfrm>
            <a:off x="152400" y="730438"/>
            <a:ext cx="8839200" cy="3682625"/>
          </a:xfrm>
          <a:prstGeom prst="rect">
            <a:avLst/>
          </a:prstGeom>
          <a:noFill/>
          <a:ln>
            <a:noFill/>
          </a:ln>
        </p:spPr>
      </p:pic>
      <p:sp>
        <p:nvSpPr>
          <p:cNvPr id="625" name="Google Shape;625;p83"/>
          <p:cNvSpPr txBox="1"/>
          <p:nvPr/>
        </p:nvSpPr>
        <p:spPr>
          <a:xfrm>
            <a:off x="476825" y="3672500"/>
            <a:ext cx="2597100" cy="446400"/>
          </a:xfrm>
          <a:prstGeom prst="rect">
            <a:avLst/>
          </a:prstGeom>
          <a:noFill/>
          <a:ln cap="flat" cmpd="sng" w="19050">
            <a:solidFill>
              <a:srgbClr val="7DFFB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User is fetched from auth</a:t>
            </a:r>
            <a:endParaRPr>
              <a:latin typeface="Titillium Web Light"/>
              <a:ea typeface="Titillium Web Light"/>
              <a:cs typeface="Titillium Web Light"/>
              <a:sym typeface="Titillium Web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31" name="Google Shape;631;p84"/>
          <p:cNvPicPr preferRelativeResize="0"/>
          <p:nvPr/>
        </p:nvPicPr>
        <p:blipFill>
          <a:blip r:embed="rId3">
            <a:alphaModFix/>
          </a:blip>
          <a:stretch>
            <a:fillRect/>
          </a:stretch>
        </p:blipFill>
        <p:spPr>
          <a:xfrm>
            <a:off x="190075" y="917350"/>
            <a:ext cx="8839202" cy="330879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5"/>
          <p:cNvSpPr txBox="1"/>
          <p:nvPr>
            <p:ph type="ctrTitle"/>
          </p:nvPr>
        </p:nvSpPr>
        <p:spPr>
          <a:xfrm>
            <a:off x="685800" y="1583350"/>
            <a:ext cx="5796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DEMO TIME</a:t>
            </a:r>
            <a:endParaRPr/>
          </a:p>
        </p:txBody>
      </p:sp>
      <p:sp>
        <p:nvSpPr>
          <p:cNvPr id="637" name="Google Shape;637;p85"/>
          <p:cNvSpPr txBox="1"/>
          <p:nvPr/>
        </p:nvSpPr>
        <p:spPr>
          <a:xfrm>
            <a:off x="4069625" y="1683439"/>
            <a:ext cx="1440600" cy="12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600">
                <a:solidFill>
                  <a:srgbClr val="7DFFB1"/>
                </a:solidFill>
              </a:rPr>
              <a:t>🎉</a:t>
            </a:r>
            <a:endParaRPr sz="9600">
              <a:solidFill>
                <a:srgbClr val="7DFFB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6"/>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WHEN NOT TO USE GRAPHQL</a:t>
            </a:r>
            <a:endParaRPr/>
          </a:p>
        </p:txBody>
      </p:sp>
      <p:sp>
        <p:nvSpPr>
          <p:cNvPr id="643" name="Google Shape;643;p8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44" name="Google Shape;644;p86"/>
          <p:cNvSpPr txBox="1"/>
          <p:nvPr>
            <p:ph idx="1" type="body"/>
          </p:nvPr>
        </p:nvSpPr>
        <p:spPr>
          <a:xfrm>
            <a:off x="457200" y="1428750"/>
            <a:ext cx="6025500" cy="34671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GraphQL is </a:t>
            </a:r>
            <a:r>
              <a:rPr b="1" lang="en">
                <a:latin typeface="Titillium Web"/>
                <a:ea typeface="Titillium Web"/>
                <a:cs typeface="Titillium Web"/>
                <a:sym typeface="Titillium Web"/>
              </a:rPr>
              <a:t>not</a:t>
            </a:r>
            <a:r>
              <a:rPr lang="en"/>
              <a:t> a silver bullet.</a:t>
            </a:r>
            <a:br>
              <a:rPr lang="en"/>
            </a:br>
            <a:endParaRPr/>
          </a:p>
          <a:p>
            <a:pPr indent="-381000" lvl="0" marL="457200" rtl="0" algn="l">
              <a:spcBef>
                <a:spcPts val="0"/>
              </a:spcBef>
              <a:spcAft>
                <a:spcPts val="0"/>
              </a:spcAft>
              <a:buSzPts val="2400"/>
              <a:buChar char="▰"/>
            </a:pPr>
            <a:r>
              <a:rPr lang="en"/>
              <a:t>Caching GraphQL queries </a:t>
            </a:r>
            <a:r>
              <a:rPr b="1" lang="en">
                <a:latin typeface="Titillium Web"/>
                <a:ea typeface="Titillium Web"/>
                <a:cs typeface="Titillium Web"/>
                <a:sym typeface="Titillium Web"/>
              </a:rPr>
              <a:t>can</a:t>
            </a:r>
            <a:r>
              <a:rPr lang="en"/>
              <a:t> be difficult.</a:t>
            </a:r>
            <a:br>
              <a:rPr lang="en"/>
            </a:br>
            <a:endParaRPr/>
          </a:p>
          <a:p>
            <a:pPr indent="-381000" lvl="0" marL="457200" rtl="0" algn="l">
              <a:spcBef>
                <a:spcPts val="0"/>
              </a:spcBef>
              <a:spcAft>
                <a:spcPts val="0"/>
              </a:spcAft>
              <a:buSzPts val="2400"/>
              <a:buChar char="▰"/>
            </a:pPr>
            <a:r>
              <a:rPr lang="en"/>
              <a:t>Useful in cases where you have </a:t>
            </a:r>
            <a:r>
              <a:rPr b="1" lang="en">
                <a:latin typeface="Titillium Web"/>
                <a:ea typeface="Titillium Web"/>
                <a:cs typeface="Titillium Web"/>
                <a:sym typeface="Titillium Web"/>
              </a:rPr>
              <a:t>complex</a:t>
            </a:r>
            <a:r>
              <a:rPr lang="en"/>
              <a:t> </a:t>
            </a:r>
            <a:r>
              <a:rPr b="1" lang="en">
                <a:latin typeface="Titillium Web"/>
                <a:ea typeface="Titillium Web"/>
                <a:cs typeface="Titillium Web"/>
                <a:sym typeface="Titillium Web"/>
              </a:rPr>
              <a:t>datasets</a:t>
            </a:r>
            <a:r>
              <a:rPr lang="en"/>
              <a:t> and evolving REST api’s.</a:t>
            </a:r>
            <a:br>
              <a:rPr lang="en"/>
            </a:br>
            <a:endParaRPr/>
          </a:p>
          <a:p>
            <a:pPr indent="-381000" lvl="0" marL="457200" rtl="0" algn="l">
              <a:spcBef>
                <a:spcPts val="0"/>
              </a:spcBef>
              <a:spcAft>
                <a:spcPts val="0"/>
              </a:spcAft>
              <a:buSzPts val="2400"/>
              <a:buChar char="▰"/>
            </a:pPr>
            <a:r>
              <a:rPr lang="en"/>
              <a:t>Minimizes</a:t>
            </a:r>
            <a:r>
              <a:rPr lang="en"/>
              <a:t> </a:t>
            </a:r>
            <a:r>
              <a:rPr b="1" lang="en">
                <a:latin typeface="Titillium Web"/>
                <a:ea typeface="Titillium Web"/>
                <a:cs typeface="Titillium Web"/>
                <a:sym typeface="Titillium Web"/>
              </a:rPr>
              <a:t>API</a:t>
            </a:r>
            <a:r>
              <a:rPr lang="en"/>
              <a:t> </a:t>
            </a:r>
            <a:r>
              <a:rPr lang="en"/>
              <a:t>calls</a:t>
            </a:r>
            <a:r>
              <a:rPr lang="en"/>
              <a:t> but can hit database more (without caching layer).</a:t>
            </a:r>
            <a:br>
              <a:rPr lang="en"/>
            </a:br>
            <a:endParaRPr/>
          </a:p>
          <a:p>
            <a:pPr indent="0" lvl="0" marL="457200" rtl="0" algn="l">
              <a:spcBef>
                <a:spcPts val="600"/>
              </a:spcBef>
              <a:spcAft>
                <a:spcPts val="0"/>
              </a:spcAft>
              <a:buNone/>
            </a:pPr>
            <a:br>
              <a:rPr lang="en"/>
            </a:br>
            <a:endParaRPr/>
          </a:p>
          <a:p>
            <a:pPr indent="-381000" lvl="0" marL="457200" rtl="0" algn="l">
              <a:spcBef>
                <a:spcPts val="600"/>
              </a:spcBef>
              <a:spcAft>
                <a:spcPts val="0"/>
              </a:spcAft>
              <a:buSzPts val="2400"/>
              <a:buChar char="▰"/>
            </a:pPr>
            <a:r>
              <a:rPr lang="en"/>
              <a:t>We will repeat the same for podcasts</a:t>
            </a:r>
            <a:br>
              <a:rPr lang="en"/>
            </a:br>
            <a:endParaRPr/>
          </a:p>
          <a:p>
            <a:pPr indent="-381000" lvl="0" marL="457200" rtl="0" algn="l">
              <a:spcBef>
                <a:spcPts val="0"/>
              </a:spcBef>
              <a:spcAft>
                <a:spcPts val="0"/>
              </a:spcAft>
              <a:buSzPts val="2400"/>
              <a:buChar char="▰"/>
            </a:pPr>
            <a:r>
              <a:rPr lang="en"/>
              <a:t>Users is handled using </a:t>
            </a:r>
            <a:r>
              <a:rPr b="1" lang="en">
                <a:latin typeface="Titillium Web"/>
                <a:ea typeface="Titillium Web"/>
                <a:cs typeface="Titillium Web"/>
                <a:sym typeface="Titillium Web"/>
              </a:rPr>
              <a:t>graphql-jwt</a:t>
            </a:r>
            <a:r>
              <a:rPr lang="en"/>
              <a:t>. This is used to leverage JSON web tokens with GraphQL and Django’s user model</a:t>
            </a:r>
            <a:br>
              <a:rPr lang="en"/>
            </a:br>
            <a:endParaRPr/>
          </a:p>
          <a:p>
            <a:pPr indent="-381000" lvl="0" marL="457200" rtl="0" algn="l">
              <a:spcBef>
                <a:spcPts val="0"/>
              </a:spcBef>
              <a:spcAft>
                <a:spcPts val="0"/>
              </a:spcAft>
              <a:buSzPts val="2400"/>
              <a:buChar char="▰"/>
            </a:pPr>
            <a:r>
              <a:rPr lang="en"/>
              <a:t>Code can be found on </a:t>
            </a:r>
            <a:endParaRPr/>
          </a:p>
          <a:p>
            <a:pPr indent="0" lvl="0" marL="457200" rtl="0" algn="l">
              <a:spcBef>
                <a:spcPts val="600"/>
              </a:spcBef>
              <a:spcAft>
                <a:spcPts val="0"/>
              </a:spcAft>
              <a:buNone/>
            </a:pPr>
            <a:br>
              <a:rPr lang="en"/>
            </a:br>
            <a:br>
              <a:rPr lang="en"/>
            </a:br>
            <a:br>
              <a:rPr lang="en"/>
            </a:br>
            <a:endParaRPr/>
          </a:p>
          <a:p>
            <a:pPr indent="0" lvl="0" marL="457200" rtl="0" algn="l">
              <a:spcBef>
                <a:spcPts val="600"/>
              </a:spcBef>
              <a:spcAft>
                <a:spcPts val="0"/>
              </a:spcAft>
              <a:buNone/>
            </a:pPr>
            <a:r>
              <a:t/>
            </a:r>
            <a:endParaRPr>
              <a:solidFill>
                <a:srgbClr val="FFFFFF"/>
              </a:solidFill>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87"/>
          <p:cNvSpPr txBox="1"/>
          <p:nvPr>
            <p:ph type="title"/>
          </p:nvPr>
        </p:nvSpPr>
        <p:spPr>
          <a:xfrm>
            <a:off x="457200" y="339675"/>
            <a:ext cx="44487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RESOURCES</a:t>
            </a:r>
            <a:endParaRPr/>
          </a:p>
        </p:txBody>
      </p:sp>
      <p:sp>
        <p:nvSpPr>
          <p:cNvPr id="650" name="Google Shape;650;p87"/>
          <p:cNvSpPr txBox="1"/>
          <p:nvPr>
            <p:ph idx="1" type="body"/>
          </p:nvPr>
        </p:nvSpPr>
        <p:spPr>
          <a:xfrm>
            <a:off x="457200" y="1384550"/>
            <a:ext cx="4448700" cy="3365400"/>
          </a:xfrm>
          <a:prstGeom prst="rect">
            <a:avLst/>
          </a:prstGeom>
        </p:spPr>
        <p:txBody>
          <a:bodyPr anchorCtr="0" anchor="t" bIns="0" lIns="0" spcFirstLastPara="1" rIns="0" wrap="square" tIns="0">
            <a:noAutofit/>
          </a:bodyPr>
          <a:lstStyle/>
          <a:p>
            <a:pPr indent="-381000" lvl="0" marL="457200" rtl="0" algn="l">
              <a:spcBef>
                <a:spcPts val="600"/>
              </a:spcBef>
              <a:spcAft>
                <a:spcPts val="0"/>
              </a:spcAft>
              <a:buClr>
                <a:srgbClr val="FFFFFF"/>
              </a:buClr>
              <a:buSzPts val="2400"/>
              <a:buChar char="-"/>
            </a:pPr>
            <a:r>
              <a:rPr lang="en" u="sng">
                <a:solidFill>
                  <a:srgbClr val="FFFFFF"/>
                </a:solidFill>
                <a:hlinkClick r:id="rId3"/>
              </a:rPr>
              <a:t>Learning GraphQL Book </a:t>
            </a:r>
            <a:endParaRPr>
              <a:solidFill>
                <a:srgbClr val="FFFFFF"/>
              </a:solidFill>
            </a:endParaRPr>
          </a:p>
          <a:p>
            <a:pPr indent="-381000" lvl="0" marL="457200" rtl="0" algn="l">
              <a:spcBef>
                <a:spcPts val="0"/>
              </a:spcBef>
              <a:spcAft>
                <a:spcPts val="0"/>
              </a:spcAft>
              <a:buClr>
                <a:srgbClr val="FFFFFF"/>
              </a:buClr>
              <a:buSzPts val="2400"/>
              <a:buChar char="-"/>
            </a:pPr>
            <a:r>
              <a:rPr lang="en" u="sng">
                <a:solidFill>
                  <a:srgbClr val="FFFFFF"/>
                </a:solidFill>
                <a:hlinkClick r:id="rId4"/>
              </a:rPr>
              <a:t>GraphQL Queries and Mutations </a:t>
            </a:r>
            <a:endParaRPr>
              <a:solidFill>
                <a:srgbClr val="FFFFFF"/>
              </a:solidFill>
            </a:endParaRPr>
          </a:p>
          <a:p>
            <a:pPr indent="-381000" lvl="0" marL="457200" rtl="0" algn="l">
              <a:spcBef>
                <a:spcPts val="0"/>
              </a:spcBef>
              <a:spcAft>
                <a:spcPts val="0"/>
              </a:spcAft>
              <a:buClr>
                <a:srgbClr val="FFFFFF"/>
              </a:buClr>
              <a:buSzPts val="2400"/>
              <a:buChar char="-"/>
            </a:pPr>
            <a:r>
              <a:rPr lang="en" u="sng">
                <a:solidFill>
                  <a:srgbClr val="FFFFFF"/>
                </a:solidFill>
                <a:hlinkClick r:id="rId5"/>
              </a:rPr>
              <a:t>Graphene Docs</a:t>
            </a:r>
            <a:endParaRPr>
              <a:solidFill>
                <a:srgbClr val="FFFFFF"/>
              </a:solidFill>
            </a:endParaRPr>
          </a:p>
          <a:p>
            <a:pPr indent="-381000" lvl="0" marL="457200" rtl="0" algn="l">
              <a:spcBef>
                <a:spcPts val="0"/>
              </a:spcBef>
              <a:spcAft>
                <a:spcPts val="0"/>
              </a:spcAft>
              <a:buClr>
                <a:srgbClr val="FFFFFF"/>
              </a:buClr>
              <a:buSzPts val="2400"/>
              <a:buChar char="-"/>
            </a:pPr>
            <a:r>
              <a:rPr lang="en" u="sng">
                <a:solidFill>
                  <a:srgbClr val="FFFFFF"/>
                </a:solidFill>
                <a:hlinkClick r:id="rId6"/>
              </a:rPr>
              <a:t>How to GraphQL</a:t>
            </a:r>
            <a:endParaRPr>
              <a:solidFill>
                <a:srgbClr val="FFFFFF"/>
              </a:solidFill>
            </a:endParaRPr>
          </a:p>
          <a:p>
            <a:pPr indent="-381000" lvl="0" marL="457200" rtl="0" algn="l">
              <a:spcBef>
                <a:spcPts val="0"/>
              </a:spcBef>
              <a:spcAft>
                <a:spcPts val="0"/>
              </a:spcAft>
              <a:buClr>
                <a:srgbClr val="FFFFFF"/>
              </a:buClr>
              <a:buSzPts val="2400"/>
              <a:buChar char="-"/>
            </a:pPr>
            <a:r>
              <a:rPr lang="en" u="sng">
                <a:solidFill>
                  <a:srgbClr val="FFFFFF"/>
                </a:solidFill>
                <a:hlinkClick r:id="rId7"/>
              </a:rPr>
              <a:t>Graphene Types </a:t>
            </a:r>
            <a:endParaRPr>
              <a:solidFill>
                <a:srgbClr val="FFFFFF"/>
              </a:solidFill>
            </a:endParaRPr>
          </a:p>
          <a:p>
            <a:pPr indent="-381000" lvl="0" marL="457200" rtl="0" algn="l">
              <a:spcBef>
                <a:spcPts val="0"/>
              </a:spcBef>
              <a:spcAft>
                <a:spcPts val="0"/>
              </a:spcAft>
              <a:buClr>
                <a:srgbClr val="FFFFFF"/>
              </a:buClr>
              <a:buSzPts val="2400"/>
              <a:buChar char="-"/>
            </a:pPr>
            <a:r>
              <a:rPr lang="en" u="sng">
                <a:solidFill>
                  <a:srgbClr val="FFFFFF"/>
                </a:solidFill>
                <a:latin typeface="Arial"/>
                <a:ea typeface="Arial"/>
                <a:cs typeface="Arial"/>
                <a:sym typeface="Arial"/>
                <a:hlinkClick r:id="rId8"/>
              </a:rPr>
              <a:t>GraphQL Python Guide</a:t>
            </a:r>
            <a:r>
              <a:rPr lang="en" u="sng">
                <a:solidFill>
                  <a:srgbClr val="FFFFFF"/>
                </a:solidFill>
              </a:rPr>
              <a:t> </a:t>
            </a:r>
            <a:endParaRPr>
              <a:solidFill>
                <a:srgbClr val="FFFFFF"/>
              </a:solidFill>
            </a:endParaRPr>
          </a:p>
        </p:txBody>
      </p:sp>
      <p:pic>
        <p:nvPicPr>
          <p:cNvPr id="651" name="Google Shape;651;p87"/>
          <p:cNvPicPr preferRelativeResize="0"/>
          <p:nvPr/>
        </p:nvPicPr>
        <p:blipFill>
          <a:blip r:embed="rId9">
            <a:alphaModFix/>
          </a:blip>
          <a:stretch>
            <a:fillRect/>
          </a:stretch>
        </p:blipFill>
        <p:spPr>
          <a:xfrm>
            <a:off x="4999825" y="797998"/>
            <a:ext cx="3547500" cy="3547500"/>
          </a:xfrm>
          <a:prstGeom prst="heptagon">
            <a:avLst>
              <a:gd fmla="val 102572" name="hf"/>
              <a:gd fmla="val 105210" name="vf"/>
            </a:avLst>
          </a:prstGeom>
          <a:noFill/>
          <a:ln>
            <a:noFill/>
          </a:ln>
        </p:spPr>
      </p:pic>
      <p:sp>
        <p:nvSpPr>
          <p:cNvPr id="652" name="Google Shape;652;p8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6" name="Shape 656"/>
        <p:cNvGrpSpPr/>
        <p:nvPr/>
      </p:nvGrpSpPr>
      <p:grpSpPr>
        <a:xfrm>
          <a:off x="0" y="0"/>
          <a:ext cx="0" cy="0"/>
          <a:chOff x="0" y="0"/>
          <a:chExt cx="0" cy="0"/>
        </a:xfrm>
      </p:grpSpPr>
      <p:sp>
        <p:nvSpPr>
          <p:cNvPr id="657" name="Google Shape;657;p8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58" name="Google Shape;658;p88"/>
          <p:cNvSpPr txBox="1"/>
          <p:nvPr>
            <p:ph idx="4294967295" type="ctrTitle"/>
          </p:nvPr>
        </p:nvSpPr>
        <p:spPr>
          <a:xfrm>
            <a:off x="685800" y="440350"/>
            <a:ext cx="43605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THANKS</a:t>
            </a:r>
            <a:r>
              <a:rPr lang="en" sz="6000"/>
              <a:t>!</a:t>
            </a:r>
            <a:endParaRPr sz="6000"/>
          </a:p>
        </p:txBody>
      </p:sp>
      <p:sp>
        <p:nvSpPr>
          <p:cNvPr id="659" name="Google Shape;659;p88"/>
          <p:cNvSpPr txBox="1"/>
          <p:nvPr>
            <p:ph idx="4294967295" type="subTitle"/>
          </p:nvPr>
        </p:nvSpPr>
        <p:spPr>
          <a:xfrm>
            <a:off x="685800" y="1639969"/>
            <a:ext cx="4360500" cy="315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Titillium Web"/>
                <a:ea typeface="Titillium Web"/>
                <a:cs typeface="Titillium Web"/>
                <a:sym typeface="Titillium Web"/>
              </a:rPr>
              <a:t>Any questions?</a:t>
            </a:r>
            <a:endParaRPr b="1">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rPr lang="en"/>
              <a:t>Y</a:t>
            </a:r>
            <a:r>
              <a:rPr lang="en"/>
              <a:t>ou can find me on twitter at</a:t>
            </a:r>
            <a:endParaRPr/>
          </a:p>
          <a:p>
            <a:pPr indent="-381000" lvl="0" marL="457200" rtl="0" algn="l">
              <a:spcBef>
                <a:spcPts val="600"/>
              </a:spcBef>
              <a:spcAft>
                <a:spcPts val="0"/>
              </a:spcAft>
              <a:buSzPts val="2400"/>
              <a:buChar char="▰"/>
            </a:pPr>
            <a:r>
              <a:rPr lang="en"/>
              <a:t>@liamjnorman</a:t>
            </a:r>
            <a:endParaRPr/>
          </a:p>
          <a:p>
            <a:pPr indent="0" lvl="0" marL="457200" rtl="0" algn="l">
              <a:spcBef>
                <a:spcPts val="60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89"/>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CREDITS</a:t>
            </a:r>
            <a:endParaRPr/>
          </a:p>
        </p:txBody>
      </p:sp>
      <p:sp>
        <p:nvSpPr>
          <p:cNvPr id="665" name="Google Shape;665;p89"/>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sz="1800"/>
          </a:p>
          <a:p>
            <a:pPr indent="-342900" lvl="0" marL="457200" rtl="0" algn="l">
              <a:lnSpc>
                <a:spcPct val="115000"/>
              </a:lnSpc>
              <a:spcBef>
                <a:spcPts val="600"/>
              </a:spcBef>
              <a:spcAft>
                <a:spcPts val="0"/>
              </a:spcAft>
              <a:buSzPts val="1800"/>
              <a:buChar char="▰"/>
            </a:pPr>
            <a:r>
              <a:rPr lang="en" sz="1800"/>
              <a:t>Presentation template by </a:t>
            </a:r>
            <a:r>
              <a:rPr lang="en" sz="1800" u="sng">
                <a:solidFill>
                  <a:srgbClr val="7DFFB1"/>
                </a:solidFill>
                <a:hlinkClick r:id="rId3"/>
              </a:rPr>
              <a:t>SlidesCarnival</a:t>
            </a:r>
            <a:endParaRPr sz="1800">
              <a:solidFill>
                <a:srgbClr val="7DFFB1"/>
              </a:solidFill>
            </a:endParaRPr>
          </a:p>
          <a:p>
            <a:pPr indent="0" lvl="0" marL="457200" rtl="0" algn="l">
              <a:lnSpc>
                <a:spcPct val="115000"/>
              </a:lnSpc>
              <a:spcBef>
                <a:spcPts val="600"/>
              </a:spcBef>
              <a:spcAft>
                <a:spcPts val="0"/>
              </a:spcAft>
              <a:buNone/>
            </a:pPr>
            <a:r>
              <a:t/>
            </a:r>
            <a:endParaRPr sz="1800">
              <a:solidFill>
                <a:srgbClr val="7DFFB1"/>
              </a:solidFill>
            </a:endParaRPr>
          </a:p>
          <a:p>
            <a:pPr indent="0" lvl="0" marL="457200" rtl="0" algn="l">
              <a:lnSpc>
                <a:spcPct val="115000"/>
              </a:lnSpc>
              <a:spcBef>
                <a:spcPts val="600"/>
              </a:spcBef>
              <a:spcAft>
                <a:spcPts val="0"/>
              </a:spcAft>
              <a:buNone/>
            </a:pPr>
            <a:r>
              <a:t/>
            </a:r>
            <a:endParaRPr sz="1800">
              <a:solidFill>
                <a:srgbClr val="7DFFB1"/>
              </a:solidFill>
            </a:endParaRPr>
          </a:p>
        </p:txBody>
      </p:sp>
      <p:sp>
        <p:nvSpPr>
          <p:cNvPr id="666" name="Google Shape;666;p8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PROBLEMS GRAPHQL SOLVES</a:t>
            </a:r>
            <a:endParaRPr/>
          </a:p>
        </p:txBody>
      </p:sp>
      <p:sp>
        <p:nvSpPr>
          <p:cNvPr id="100" name="Google Shape;100;p18"/>
          <p:cNvSpPr txBox="1"/>
          <p:nvPr>
            <p:ph idx="1" type="body"/>
          </p:nvPr>
        </p:nvSpPr>
        <p:spPr>
          <a:xfrm>
            <a:off x="457200" y="1428748"/>
            <a:ext cx="6025500" cy="31488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Declarative Data Fetching</a:t>
            </a:r>
            <a:br>
              <a:rPr lang="en"/>
            </a:br>
            <a:endParaRPr/>
          </a:p>
          <a:p>
            <a:pPr indent="-381000" lvl="0" marL="457200" rtl="0" algn="l">
              <a:spcBef>
                <a:spcPts val="0"/>
              </a:spcBef>
              <a:spcAft>
                <a:spcPts val="0"/>
              </a:spcAft>
              <a:buSzPts val="2400"/>
              <a:buChar char="▰"/>
            </a:pPr>
            <a:r>
              <a:rPr lang="en"/>
              <a:t>No Overfetching</a:t>
            </a:r>
            <a:br>
              <a:rPr lang="en"/>
            </a:br>
            <a:endParaRPr/>
          </a:p>
          <a:p>
            <a:pPr indent="-381000" lvl="0" marL="457200" rtl="0" algn="l">
              <a:spcBef>
                <a:spcPts val="0"/>
              </a:spcBef>
              <a:spcAft>
                <a:spcPts val="0"/>
              </a:spcAft>
              <a:buSzPts val="2400"/>
              <a:buChar char="▰"/>
            </a:pPr>
            <a:r>
              <a:rPr lang="en"/>
              <a:t>Solves Underfetching</a:t>
            </a:r>
            <a:br>
              <a:rPr lang="en"/>
            </a:br>
            <a:endParaRPr/>
          </a:p>
          <a:p>
            <a:pPr indent="-381000" lvl="0" marL="457200" rtl="0" algn="l">
              <a:spcBef>
                <a:spcPts val="0"/>
              </a:spcBef>
              <a:spcAft>
                <a:spcPts val="0"/>
              </a:spcAft>
              <a:buSzPts val="2400"/>
              <a:buChar char="▰"/>
            </a:pPr>
            <a:r>
              <a:rPr lang="en"/>
              <a:t>Language and framework independent</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101" name="Google Shape;101;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57200" y="434575"/>
            <a:ext cx="60255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GRAPHQL WORKS</a:t>
            </a:r>
            <a:endParaRPr/>
          </a:p>
        </p:txBody>
      </p:sp>
      <p:sp>
        <p:nvSpPr>
          <p:cNvPr id="107" name="Google Shape;107;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8" name="Google Shape;108;p19"/>
          <p:cNvPicPr preferRelativeResize="0"/>
          <p:nvPr/>
        </p:nvPicPr>
        <p:blipFill>
          <a:blip r:embed="rId3">
            <a:alphaModFix/>
          </a:blip>
          <a:stretch>
            <a:fillRect/>
          </a:stretch>
        </p:blipFill>
        <p:spPr>
          <a:xfrm>
            <a:off x="1511438" y="1434225"/>
            <a:ext cx="6121125" cy="3373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inac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